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4537210b00a53e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4537210b00a53e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4537210b00a53e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84537210b00a53e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84537210b00a53e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84537210b00a53e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84537210b00a53e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84537210b00a53e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4537210b00a53e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4537210b00a53e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84537210b00a53e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84537210b00a53e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96000">
              <a:schemeClr val="accent1">
                <a:lumMod val="60000"/>
                <a:lumOff val="40000"/>
              </a:schemeClr>
            </a:gs>
            <a:gs pos="58000">
              <a:schemeClr val="accent4">
                <a:lumMod val="60000"/>
                <a:lumOff val="40000"/>
              </a:schemeClr>
            </a:gs>
            <a:gs pos="10000">
              <a:schemeClr val="accent4">
                <a:lumMod val="40000"/>
                <a:lumOff val="60000"/>
              </a:schemeClr>
            </a:gs>
            <a:gs pos="82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ixabay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0"/>
              </a:srgbClr>
            </a:outerShdw>
          </a:effectLst>
        </p:spPr>
      </p:pic>
      <p:sp>
        <p:nvSpPr>
          <p:cNvPr id="57" name="Google Shape;57;p13"/>
          <p:cNvSpPr txBox="1"/>
          <p:nvPr/>
        </p:nvSpPr>
        <p:spPr>
          <a:xfrm>
            <a:off x="1514765" y="386538"/>
            <a:ext cx="10493700" cy="11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400" b="1">
                <a:highlight>
                  <a:srgbClr val="FFFF00"/>
                </a:highlight>
              </a:rPr>
              <a:t>I vaccini </a:t>
            </a:r>
            <a:endParaRPr sz="6400" b="1">
              <a:highlight>
                <a:srgbClr val="FFFF00"/>
              </a:highlight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475240" y="4467470"/>
            <a:ext cx="91440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300" b="1" dirty="0"/>
              <a:t>By New </a:t>
            </a:r>
            <a:r>
              <a:rPr lang="it-IT" sz="3300" b="1" dirty="0" err="1"/>
              <a:t>Geography</a:t>
            </a:r>
            <a:r>
              <a:rPr lang="it-IT" sz="3300" b="1" dirty="0"/>
              <a:t> and Science</a:t>
            </a:r>
            <a:endParaRPr sz="33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75A931A-57EB-496B-8951-9DBD07934996}"/>
              </a:ext>
            </a:extLst>
          </p:cNvPr>
          <p:cNvSpPr/>
          <p:nvPr/>
        </p:nvSpPr>
        <p:spPr>
          <a:xfrm>
            <a:off x="391885" y="791456"/>
            <a:ext cx="3596128" cy="2950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/>
              <a:t>Premessa: </a:t>
            </a:r>
          </a:p>
          <a:p>
            <a:pPr algn="ctr"/>
            <a:r>
              <a:rPr lang="it-IT" sz="3600" b="1" dirty="0"/>
              <a:t>CHE COS’E’ UN VACCINO?</a:t>
            </a:r>
            <a:endParaRPr lang="it-IT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18593F0-645E-4D2B-BB03-C6C6A784CCA2}"/>
              </a:ext>
            </a:extLst>
          </p:cNvPr>
          <p:cNvSpPr txBox="1"/>
          <p:nvPr/>
        </p:nvSpPr>
        <p:spPr>
          <a:xfrm>
            <a:off x="5248195" y="76030"/>
            <a:ext cx="38958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800" dirty="0"/>
              <a:t>Un vaccino può essere definito tale quando ci rende immuni dall’infezione di un particolare agente patogeno, stimolando la produzione di anticorpi specifici contro quest’ultimo e «fissandoli» nella nostra memoria immunitaria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CEB3D911-9E7E-4B12-A127-F7E7D8F1810C}"/>
              </a:ext>
            </a:extLst>
          </p:cNvPr>
          <p:cNvSpPr/>
          <p:nvPr/>
        </p:nvSpPr>
        <p:spPr>
          <a:xfrm>
            <a:off x="5809130" y="2512680"/>
            <a:ext cx="2942985" cy="1383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dirty="0"/>
              <a:t>Un vaccino </a:t>
            </a:r>
            <a:r>
              <a:rPr lang="it-IT" sz="1600" dirty="0"/>
              <a:t>è dunque </a:t>
            </a:r>
            <a:r>
              <a:rPr lang="it-IT" sz="1600" b="1" dirty="0"/>
              <a:t>un metodo di immunizzazione artificiale. </a:t>
            </a:r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F6D1BEFE-1F16-4C6F-998A-DAA513B2E172}"/>
              </a:ext>
            </a:extLst>
          </p:cNvPr>
          <p:cNvSpPr/>
          <p:nvPr/>
        </p:nvSpPr>
        <p:spPr>
          <a:xfrm>
            <a:off x="4241586" y="2973721"/>
            <a:ext cx="1313970" cy="4149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35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19804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 dirty="0"/>
              <a:t>L’importanza delle vaccinazioni</a:t>
            </a:r>
            <a:endParaRPr b="1" dirty="0"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709276"/>
            <a:ext cx="5954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 dirty="0"/>
              <a:t>Prima di andare ad approfondire nel dettaglio i vari tipi di vaccinazione, obbligatori e non, è importante fare prima una premessa sull’importanza di queste: sono di cruciale importanza per la nostra salute e sicurezza, pochè ci rendono immuni da malattie che possono anche essere molto pericolose. È importante che ognuno di noi si vaccini anche per poter creare la cosiddetta “immunità di gregge”, in modo che la circolazione dell’agente patogeno responsabile di una determinata malattia venga inibita.</a:t>
            </a:r>
            <a:endParaRPr sz="17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sz="1700" dirty="0"/>
              <a:t>Ancora </a:t>
            </a:r>
            <a:r>
              <a:rPr lang="it-IT" sz="1700" dirty="0" err="1"/>
              <a:t>piu’</a:t>
            </a:r>
            <a:r>
              <a:rPr lang="it-IT" sz="1700" dirty="0"/>
              <a:t> importanti sono per i soggetti fragili e per i </a:t>
            </a:r>
            <a:r>
              <a:rPr lang="it-IT" sz="1700" dirty="0">
                <a:highlight>
                  <a:srgbClr val="FFFF00"/>
                </a:highlight>
              </a:rPr>
              <a:t>bambini piccoli</a:t>
            </a:r>
            <a:r>
              <a:rPr lang="it-IT" sz="1700" dirty="0"/>
              <a:t>, le cui difese immunitarie non sono ancora ben sviluppate e che quindi, iniziando a frequentare le Scuole Materne, potrebbero trovarsi a rischio</a:t>
            </a:r>
            <a:r>
              <a:rPr lang="it" sz="1750" dirty="0"/>
              <a:t>.</a:t>
            </a:r>
            <a:endParaRPr sz="1750" dirty="0"/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l="25876"/>
          <a:stretch/>
        </p:blipFill>
        <p:spPr>
          <a:xfrm>
            <a:off x="6437680" y="398920"/>
            <a:ext cx="2428155" cy="1532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A7DB0F5-6684-40CD-9AF9-C31B03296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470" y="2706623"/>
            <a:ext cx="2302576" cy="15326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15320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 dirty="0"/>
              <a:t>Quali sono le vaccinazioni obbligatorie in Italia?</a:t>
            </a:r>
            <a:endParaRPr b="1"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699" y="679866"/>
            <a:ext cx="5190069" cy="43217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/>
              <a:t>In Italia, le vaccinazioni obbligatorie per legge </a:t>
            </a:r>
            <a:r>
              <a:rPr lang="it-IT" dirty="0"/>
              <a:t>da somministrare entro la fascia d’età 0-16 anni</a:t>
            </a:r>
            <a:r>
              <a:rPr lang="it" dirty="0"/>
              <a:t> sono le seguenti; le approfondiremo nelle slide successive: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anti-poliomielitica,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anti-difterica,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anti-tetanica,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anti-epatite B,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anti-pertosse,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anti-Haemophilus influenzae tipo b,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anti-morbillo,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anti-rosolia,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anti-parotite,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anti-varicella.</a:t>
            </a:r>
            <a:endParaRPr dirty="0"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6600" y="1966188"/>
            <a:ext cx="3955699" cy="22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2246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/>
              <a:t>Poliomelite, Difterite e Tetano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797400"/>
            <a:ext cx="8520600" cy="40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La poliomelite è una malattia infettiva, causata dai virus Polio, molto grave che colpisce il sistema nervoso: in particolare, può colpire i nervi motrici e rendere paralitico il soggetto infettato. Sebbene in Italia sia stata debellata (l’ultimo caso risale al 1982), la vaccinazione è obbligatoria per evitare una ripresa dei casi.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La difterite invece è causata da una tossina rilasciata dal batterio </a:t>
            </a:r>
            <a:r>
              <a:rPr lang="it" i="1" dirty="0"/>
              <a:t>Corynebacterium diphtheriae: </a:t>
            </a:r>
            <a:r>
              <a:rPr lang="it" dirty="0"/>
              <a:t>colpisce diversi organi e tessuti, nella maggior parte dei casi gola, faringe e tonsille, che possono addirittura arrivare ad essere distrutti nei casi più gravi. È una malattia ancora diffusa nel Sud America e nel Africa meridionale, e se ne registrano alcuni casi ancora anche in Europa.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Il tetano si contrae attraverso la contaminazione di tagli o ferite con le spore del batterio ononimo (presenti soprattutto su ferri arrugginiti) e provoca una lenta e progressiva paralisi di tutto il corpo, compresi gli organi interni. Se non presa in tempo, ha dunque un’alto tasso di mortalità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2246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/>
              <a:t>Epatite B, Rosolia, Varicella e Morbillo.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797400"/>
            <a:ext cx="8520600" cy="43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sz="1700" dirty="0"/>
              <a:t>Passiamo ora ad approfondire l’Epatite B: si tratta di una malattia a trasmissione saguigna o sessuale provocata dal virus HBV che colpisce il fegato. Solitamente negli adulti ha un decorso benigno (=non ha particolari complicanze), ma i bambini e ragazzi, se infettati, possono portala come condizione cronica per tutta la vita.</a:t>
            </a:r>
            <a:endParaRPr sz="17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sz="1700" dirty="0"/>
              <a:t>La varicella, il morbillo e la rosolia sono invece tre malattie molto simili, tutte di origine virale e che provocano febbre e carattestiche pustole diffuse su tutto il corpo. Le differenze stanno nella conformazione delle pustole, che hanno caratteristiche diverse e solitamente solo nella varicella causano anche prurito, nel grado di contagiosità (la varicella è la più diffusa, la rosolia la meno), e nella pericolosità (solo la rosolia può avere complicanze gravi in adulti e soprattutto donne incinta, mentre le altre due solitamente hanno un decorso benigno)</a:t>
            </a:r>
            <a:endParaRPr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/>
              <a:t>HIB, Pertosse e Parotite</a:t>
            </a:r>
            <a:endParaRPr b="1"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8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L’H.I.B. (acronimo di Haemophilus Influenzae di tipo B) è un batterio che provoca gravi polmoniti, menigiti e altre malattie con gravi complicanze, che affligge soprattutto i bambini piccolissimi, sotto i 5 anni.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La pertosse invece è causata dal batterio Bordetella Pertussis, e non a caso viene spesso soprannominata “tosse assassina”: si manifesta infatti con una tosse intensissima e incessante, che in bambini e adolescenti può essere mortale. Fortunatamente, è invece a decorso benigno negli adulti.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Infine, la parotite è di orogine virale molto contagiosa, che si puo manifestare anche in maniera asintomatica ma è caratterizzata di solito da tipici sitomi influenzali accompagnati dall’infiammazione alle ghiandole salivari: questo  ruota in avanti le orecchie, facendole sembrare più grandi, ed ecco perchè viene anche comunemente chiamata “orecchioni”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/>
              <a:t>Le vaccinazioni facoltative</a:t>
            </a:r>
            <a:endParaRPr b="1"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4701000" cy="37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Ora che abbiamo visto le 10 vaccinazioni obbligatorie in Italia, diamo uno sguardo anche a quelle facoltative: ce ne sarebbero tantissime da citare, ma per la nostra fascia d’età (0-16 anni) le più consigliate sono l’anti-meningococcica B, l’anti-meningococcica C, l’anti-pneumococcica e l’anti-rotavirus.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/>
              <a:t>Per gli adulti invece, soprattutto per i soggetti a rischio come anziani e persone diabetiche o soggette a disfunzioni cardio-circolatoriorie o respiratorie, ogni anno viene organizzata una grande campagna vaccinale anti-influenzale.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9184" y="2571739"/>
            <a:ext cx="3191338" cy="212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 rotWithShape="1">
          <a:blip r:embed="rId4">
            <a:alphaModFix/>
          </a:blip>
          <a:srcRect l="34883"/>
          <a:stretch/>
        </p:blipFill>
        <p:spPr>
          <a:xfrm>
            <a:off x="6855813" y="445025"/>
            <a:ext cx="1976483" cy="1707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FA31A5-3A11-434F-BD2B-D49990C0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0682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La campagna vaccinale anti-influenzale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6CB540-0DCA-4B28-9C81-916825368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779520"/>
            <a:ext cx="8156105" cy="4363980"/>
          </a:xfrm>
        </p:spPr>
        <p:txBody>
          <a:bodyPr>
            <a:normAutofit/>
          </a:bodyPr>
          <a:lstStyle/>
          <a:p>
            <a:r>
              <a:rPr lang="it-IT" dirty="0"/>
              <a:t>In particolare, il vaccino anti-influenzale reso disponibile in Italia è un vaccino trivalente: contiene 2 virus di tipo A e un virus di tipo B, anche ne esiste una versione addirittura tetravalente contente due virus di tipo A e due virus di tipo B.</a:t>
            </a:r>
          </a:p>
          <a:p>
            <a:r>
              <a:rPr lang="it-IT" dirty="0"/>
              <a:t>Così come per gli anni precedenti, anche quest’anno la campagna vaccinale antinfluenzale, gestita dalla nostra Regione, è aperta dal mese di Ottobre: si darà la priorità a soggetti over-60, persone con patologie che le mettono a rischio e loro familiari, donne in gravidanza e bambini. La vaccinazione rimane comunque usufruibile da tutti.</a:t>
            </a:r>
          </a:p>
        </p:txBody>
      </p:sp>
    </p:spTree>
    <p:extLst>
      <p:ext uri="{BB962C8B-B14F-4D97-AF65-F5344CB8AC3E}">
        <p14:creationId xmlns:p14="http://schemas.microsoft.com/office/powerpoint/2010/main" val="1251181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8E5340E-F061-4AED-A281-F34D0900F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0" y="3634390"/>
            <a:ext cx="8520600" cy="792600"/>
          </a:xfrm>
        </p:spPr>
        <p:txBody>
          <a:bodyPr>
            <a:normAutofit fontScale="25000" lnSpcReduction="20000"/>
          </a:bodyPr>
          <a:lstStyle/>
          <a:p>
            <a:endParaRPr lang="it-IT" sz="9600" dirty="0"/>
          </a:p>
          <a:p>
            <a:r>
              <a:rPr lang="it-IT" sz="9600" dirty="0"/>
              <a:t>Crediti immagini:</a:t>
            </a:r>
          </a:p>
          <a:p>
            <a:r>
              <a:rPr lang="it-IT" sz="9600" dirty="0">
                <a:hlinkClick r:id="rId2"/>
              </a:rPr>
              <a:t>www.pixabay.com</a:t>
            </a:r>
            <a:endParaRPr lang="it-IT" sz="96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554147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954</Words>
  <Application>Microsoft Office PowerPoint</Application>
  <PresentationFormat>Presentazione su schermo (16:9)</PresentationFormat>
  <Paragraphs>43</Paragraphs>
  <Slides>10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2" baseType="lpstr">
      <vt:lpstr>Arial</vt:lpstr>
      <vt:lpstr>Simple Light</vt:lpstr>
      <vt:lpstr>Presentazione standard di PowerPoint</vt:lpstr>
      <vt:lpstr>Presentazione standard di PowerPoint</vt:lpstr>
      <vt:lpstr>L’importanza delle vaccinazioni</vt:lpstr>
      <vt:lpstr>Quali sono le vaccinazioni obbligatorie in Italia?</vt:lpstr>
      <vt:lpstr>Poliomelite, Difterite e Tetano   </vt:lpstr>
      <vt:lpstr>Epatite B, Rosolia, Varicella e Morbillo.   </vt:lpstr>
      <vt:lpstr>HIB, Pertosse e Parotite</vt:lpstr>
      <vt:lpstr>Le vaccinazioni facoltative</vt:lpstr>
      <vt:lpstr>La campagna vaccinale anti-influenzale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Lori</dc:creator>
  <cp:lastModifiedBy>Lori</cp:lastModifiedBy>
  <cp:revision>8</cp:revision>
  <dcterms:modified xsi:type="dcterms:W3CDTF">2023-11-06T18:44:34Z</dcterms:modified>
</cp:coreProperties>
</file>