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63" r:id="rId7"/>
    <p:sldId id="259" r:id="rId8"/>
    <p:sldId id="265" r:id="rId9"/>
    <p:sldId id="267" r:id="rId10"/>
    <p:sldId id="266"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0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55" autoAdjust="0"/>
    <p:restoredTop sz="94660"/>
  </p:normalViewPr>
  <p:slideViewPr>
    <p:cSldViewPr snapToGrid="0">
      <p:cViewPr varScale="1">
        <p:scale>
          <a:sx n="67" d="100"/>
          <a:sy n="67" d="100"/>
        </p:scale>
        <p:origin x="52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CDEBCA-BDE9-4B47-8E0D-3D678F3ABCC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A6977C7-B07F-4E5D-9994-B899517AB8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B4164088-9800-4C55-8D76-1AE39A7BDC1C}"/>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5" name="Segnaposto piè di pagina 4">
            <a:extLst>
              <a:ext uri="{FF2B5EF4-FFF2-40B4-BE49-F238E27FC236}">
                <a16:creationId xmlns:a16="http://schemas.microsoft.com/office/drawing/2014/main" id="{526C2CBE-AFBC-47FF-9060-3615460267C0}"/>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E4D01E48-B5D6-41E9-B18F-49CB378A396D}"/>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3287233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5A427C-8761-4941-97C1-3E57DD5D37D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4ECF142-5036-45C2-ACCF-D5D6F29D4C70}"/>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412E680-682F-4B9D-9FF2-6909DCACA75A}"/>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5" name="Segnaposto piè di pagina 4">
            <a:extLst>
              <a:ext uri="{FF2B5EF4-FFF2-40B4-BE49-F238E27FC236}">
                <a16:creationId xmlns:a16="http://schemas.microsoft.com/office/drawing/2014/main" id="{0B84D38F-A08D-463E-AC89-3015331E32EE}"/>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B8D70A65-8920-47B6-A7CD-426B181985AC}"/>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2623771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6C9DEB-36FE-46F1-BB21-A6AC62A8B5E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097EC5F-4EE1-4C7F-87C8-1ACBD2A831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EFDDCFAC-9B44-465D-9809-F3DEADC6B881}"/>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5" name="Segnaposto piè di pagina 4">
            <a:extLst>
              <a:ext uri="{FF2B5EF4-FFF2-40B4-BE49-F238E27FC236}">
                <a16:creationId xmlns:a16="http://schemas.microsoft.com/office/drawing/2014/main" id="{18045327-5CA0-4A10-9DAF-CFCCAFBE7A64}"/>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FDF597C0-A9D6-43D5-8D16-FE22BB185152}"/>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2814117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19C21E-6819-45AF-94B7-54238471ACF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BE2D10B-3CFF-4F6F-9C4A-E4C249C10D4F}"/>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BC7C8358-A3BA-42FA-AB9A-015F8F6DAD4A}"/>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B27A7ED-2AA6-487D-802F-EA699033AB2D}"/>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6" name="Segnaposto piè di pagina 5">
            <a:extLst>
              <a:ext uri="{FF2B5EF4-FFF2-40B4-BE49-F238E27FC236}">
                <a16:creationId xmlns:a16="http://schemas.microsoft.com/office/drawing/2014/main" id="{AF3B526B-2CC4-4419-AF05-6202D38591BA}"/>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B323CCDC-F1C3-482D-80EF-C32CFD699235}"/>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174049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ED5E8F-09E6-4BB4-B38B-BFF45CFC78A4}"/>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E5E2964-4278-4EDB-BACB-A7DD5818C5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B4D36FD5-C025-4D5D-9A23-CD0A0D7828E5}"/>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8D73F52-760F-401B-B516-13770FC89F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A975DEE9-4FB2-41A1-8942-B33BEAFCC393}"/>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FF2238A-FE82-433E-B7B8-304797D30D9C}"/>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8" name="Segnaposto piè di pagina 7">
            <a:extLst>
              <a:ext uri="{FF2B5EF4-FFF2-40B4-BE49-F238E27FC236}">
                <a16:creationId xmlns:a16="http://schemas.microsoft.com/office/drawing/2014/main" id="{892DD2AC-E8A3-4AD4-801D-8F3B44D6F7EF}"/>
              </a:ext>
            </a:extLst>
          </p:cNvPr>
          <p:cNvSpPr>
            <a:spLocks noGrp="1"/>
          </p:cNvSpPr>
          <p:nvPr>
            <p:ph type="ftr" sz="quarter" idx="11"/>
          </p:nvPr>
        </p:nvSpPr>
        <p:spPr/>
        <p:txBody>
          <a:bodyPr/>
          <a:lstStyle/>
          <a:p>
            <a:endParaRPr lang="it-IT" dirty="0"/>
          </a:p>
        </p:txBody>
      </p:sp>
      <p:sp>
        <p:nvSpPr>
          <p:cNvPr id="9" name="Segnaposto numero diapositiva 8">
            <a:extLst>
              <a:ext uri="{FF2B5EF4-FFF2-40B4-BE49-F238E27FC236}">
                <a16:creationId xmlns:a16="http://schemas.microsoft.com/office/drawing/2014/main" id="{B476FA2F-572C-422B-9581-374E62D33639}"/>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245148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938725-0149-4101-84A9-03A29967D1B7}"/>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6F1AA30E-8E43-42D9-8872-6E2C3E9E72CD}"/>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4" name="Segnaposto piè di pagina 3">
            <a:extLst>
              <a:ext uri="{FF2B5EF4-FFF2-40B4-BE49-F238E27FC236}">
                <a16:creationId xmlns:a16="http://schemas.microsoft.com/office/drawing/2014/main" id="{5E2C82CF-230C-4CBB-A343-6AF86C666ABE}"/>
              </a:ext>
            </a:extLst>
          </p:cNvPr>
          <p:cNvSpPr>
            <a:spLocks noGrp="1"/>
          </p:cNvSpPr>
          <p:nvPr>
            <p:ph type="ftr" sz="quarter" idx="11"/>
          </p:nvPr>
        </p:nvSpPr>
        <p:spPr/>
        <p:txBody>
          <a:bodyPr/>
          <a:lstStyle/>
          <a:p>
            <a:endParaRPr lang="it-IT" dirty="0"/>
          </a:p>
        </p:txBody>
      </p:sp>
      <p:sp>
        <p:nvSpPr>
          <p:cNvPr id="5" name="Segnaposto numero diapositiva 4">
            <a:extLst>
              <a:ext uri="{FF2B5EF4-FFF2-40B4-BE49-F238E27FC236}">
                <a16:creationId xmlns:a16="http://schemas.microsoft.com/office/drawing/2014/main" id="{7CAEDB26-C4AA-4F51-B735-98A6FB1BE461}"/>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2192081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BAA3050-F33E-4BFB-8012-06DABB75634A}"/>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3" name="Segnaposto piè di pagina 2">
            <a:extLst>
              <a:ext uri="{FF2B5EF4-FFF2-40B4-BE49-F238E27FC236}">
                <a16:creationId xmlns:a16="http://schemas.microsoft.com/office/drawing/2014/main" id="{C952359C-F97E-43A3-9319-6F505513FB73}"/>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A4C0C4E6-10CA-4C00-90B7-4942F0C6C8D6}"/>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1594031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CB50E3-96FA-45CE-803D-BA4C9DD810D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8EF780D-6088-4960-923A-E290606BAD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1A29D51-0802-4D5B-A7C3-28507A830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4A38C68D-521E-47E1-AAB7-940E3E35FA9B}"/>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6" name="Segnaposto piè di pagina 5">
            <a:extLst>
              <a:ext uri="{FF2B5EF4-FFF2-40B4-BE49-F238E27FC236}">
                <a16:creationId xmlns:a16="http://schemas.microsoft.com/office/drawing/2014/main" id="{9D1A3C47-63BF-4AA8-A128-79E90303645E}"/>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0801A8C8-6131-4D9D-B01E-FF326614FE2F}"/>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3154962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AE07A7-1295-40A8-8AF7-34DE807ECB1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3FAA387-8619-411D-A861-D8F546EDFE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A982E15B-E807-424E-B4C0-5340D57C9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4E7D783E-7502-42FA-A6C0-8269F4609827}"/>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6" name="Segnaposto piè di pagina 5">
            <a:extLst>
              <a:ext uri="{FF2B5EF4-FFF2-40B4-BE49-F238E27FC236}">
                <a16:creationId xmlns:a16="http://schemas.microsoft.com/office/drawing/2014/main" id="{A798A021-E629-4343-8566-26B5083333C0}"/>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B051A3D3-FA04-47FF-9CFC-057F03479826}"/>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2481192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9F6F15-6F44-4CEC-B814-A1FDA522063D}"/>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AEE9E10-0922-441A-94B5-EF80699361BD}"/>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178E291-B0E5-45FA-8859-1AB254D4B57A}"/>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5" name="Segnaposto piè di pagina 4">
            <a:extLst>
              <a:ext uri="{FF2B5EF4-FFF2-40B4-BE49-F238E27FC236}">
                <a16:creationId xmlns:a16="http://schemas.microsoft.com/office/drawing/2014/main" id="{27BAB7DF-DA65-4DF3-AB9E-DBCB8C5EFA12}"/>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DFA42929-6F35-4AC1-A956-D7548A62E88E}"/>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3357886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B392E81-B255-44FE-BEAB-846152AD86D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AAE3F1C-AFF9-4840-B315-4EB5ED8987BA}"/>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C23888-6F60-4D19-88C8-7A1D0FD2E610}"/>
              </a:ext>
            </a:extLst>
          </p:cNvPr>
          <p:cNvSpPr>
            <a:spLocks noGrp="1"/>
          </p:cNvSpPr>
          <p:nvPr>
            <p:ph type="dt" sz="half" idx="10"/>
          </p:nvPr>
        </p:nvSpPr>
        <p:spPr/>
        <p:txBody>
          <a:bodyPr/>
          <a:lstStyle/>
          <a:p>
            <a:fld id="{528106DE-BE9C-4560-8B89-35720F0CD333}" type="datetimeFigureOut">
              <a:rPr lang="it-IT" smtClean="0"/>
              <a:t>18/04/2024</a:t>
            </a:fld>
            <a:endParaRPr lang="it-IT" dirty="0"/>
          </a:p>
        </p:txBody>
      </p:sp>
      <p:sp>
        <p:nvSpPr>
          <p:cNvPr id="5" name="Segnaposto piè di pagina 4">
            <a:extLst>
              <a:ext uri="{FF2B5EF4-FFF2-40B4-BE49-F238E27FC236}">
                <a16:creationId xmlns:a16="http://schemas.microsoft.com/office/drawing/2014/main" id="{D0F624FE-5576-46F3-9237-5C6BE5B1FED6}"/>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01784A81-A410-41F4-A29A-792C10AEB72D}"/>
              </a:ext>
            </a:extLst>
          </p:cNvPr>
          <p:cNvSpPr>
            <a:spLocks noGrp="1"/>
          </p:cNvSpPr>
          <p:nvPr>
            <p:ph type="sldNum" sz="quarter" idx="12"/>
          </p:nvPr>
        </p:nvSpPr>
        <p:spPr/>
        <p:txBody>
          <a:bodyPr/>
          <a:lstStyle/>
          <a:p>
            <a:fld id="{93AD9C22-9B62-4F4E-82C2-0FD8E8E34E17}" type="slidenum">
              <a:rPr lang="it-IT" smtClean="0"/>
              <a:t>‹N›</a:t>
            </a:fld>
            <a:endParaRPr lang="it-IT" dirty="0"/>
          </a:p>
        </p:txBody>
      </p:sp>
    </p:spTree>
    <p:extLst>
      <p:ext uri="{BB962C8B-B14F-4D97-AF65-F5344CB8AC3E}">
        <p14:creationId xmlns:p14="http://schemas.microsoft.com/office/powerpoint/2010/main" val="2791313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5750">
              <a:schemeClr val="bg1"/>
            </a:gs>
            <a:gs pos="73000">
              <a:schemeClr val="accent6">
                <a:lumMod val="50000"/>
              </a:schemeClr>
            </a:gs>
            <a:gs pos="61000">
              <a:schemeClr val="accent1">
                <a:lumMod val="5000"/>
                <a:lumOff val="95000"/>
              </a:schemeClr>
            </a:gs>
            <a:gs pos="24000">
              <a:srgbClr val="C000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44B3953-4546-4454-ACC8-CE6D68B2F0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195C2A8-2E2D-4633-8289-579734F977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A6FFD1C-54FB-446D-938D-A422E0FC6F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8106DE-BE9C-4560-8B89-35720F0CD333}" type="datetimeFigureOut">
              <a:rPr lang="it-IT" smtClean="0"/>
              <a:t>18/04/2024</a:t>
            </a:fld>
            <a:endParaRPr lang="it-IT" dirty="0"/>
          </a:p>
        </p:txBody>
      </p:sp>
      <p:sp>
        <p:nvSpPr>
          <p:cNvPr id="5" name="Segnaposto piè di pagina 4">
            <a:extLst>
              <a:ext uri="{FF2B5EF4-FFF2-40B4-BE49-F238E27FC236}">
                <a16:creationId xmlns:a16="http://schemas.microsoft.com/office/drawing/2014/main" id="{5ED3FEC2-F335-48EE-96D5-99AF6DC416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a:extLst>
              <a:ext uri="{FF2B5EF4-FFF2-40B4-BE49-F238E27FC236}">
                <a16:creationId xmlns:a16="http://schemas.microsoft.com/office/drawing/2014/main" id="{9A4C2E1E-5E52-46B4-9855-49F858F82D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D9C22-9B62-4F4E-82C2-0FD8E8E34E17}" type="slidenum">
              <a:rPr lang="it-IT" smtClean="0"/>
              <a:t>‹N›</a:t>
            </a:fld>
            <a:endParaRPr lang="it-IT" dirty="0"/>
          </a:p>
        </p:txBody>
      </p:sp>
    </p:spTree>
    <p:extLst>
      <p:ext uri="{BB962C8B-B14F-4D97-AF65-F5344CB8AC3E}">
        <p14:creationId xmlns:p14="http://schemas.microsoft.com/office/powerpoint/2010/main" val="1986081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toricang.it/a/i-simboli-della-repubblica-italiana_14806"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hr.wikipedia.org/" TargetMode="External"/><Relationship Id="rId2" Type="http://schemas.openxmlformats.org/officeDocument/2006/relationships/hyperlink" Target="http://www.pixabay.com/" TargetMode="Externa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hyperlink" Target="http://www.moveaboutital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34F1CD-850F-48D0-8F6A-8E54A4702E9A}"/>
              </a:ext>
            </a:extLst>
          </p:cNvPr>
          <p:cNvSpPr>
            <a:spLocks noGrp="1"/>
          </p:cNvSpPr>
          <p:nvPr>
            <p:ph type="ctrTitle"/>
          </p:nvPr>
        </p:nvSpPr>
        <p:spPr>
          <a:xfrm>
            <a:off x="2686050" y="4082405"/>
            <a:ext cx="9425940" cy="2555229"/>
          </a:xfrm>
        </p:spPr>
        <p:txBody>
          <a:bodyPr>
            <a:normAutofit/>
          </a:bodyPr>
          <a:lstStyle/>
          <a:p>
            <a:r>
              <a:rPr lang="it-IT" sz="7200" dirty="0">
                <a:highlight>
                  <a:srgbClr val="FFFF00"/>
                </a:highlight>
                <a:latin typeface="Arial Black" panose="020B0A04020102020204" pitchFamily="34" charset="0"/>
              </a:rPr>
              <a:t>L’Inno di Mameli</a:t>
            </a:r>
          </a:p>
        </p:txBody>
      </p:sp>
      <p:pic>
        <p:nvPicPr>
          <p:cNvPr id="3" name="Immagine 2">
            <a:extLst>
              <a:ext uri="{FF2B5EF4-FFF2-40B4-BE49-F238E27FC236}">
                <a16:creationId xmlns:a16="http://schemas.microsoft.com/office/drawing/2014/main" id="{7DF6A80D-A054-4510-A2F8-5FC5EE35BC3B}"/>
              </a:ext>
            </a:extLst>
          </p:cNvPr>
          <p:cNvPicPr>
            <a:picLocks noChangeAspect="1"/>
          </p:cNvPicPr>
          <p:nvPr/>
        </p:nvPicPr>
        <p:blipFill>
          <a:blip r:embed="rId2"/>
          <a:stretch>
            <a:fillRect/>
          </a:stretch>
        </p:blipFill>
        <p:spPr>
          <a:xfrm>
            <a:off x="684441" y="627707"/>
            <a:ext cx="5309858" cy="3982393"/>
          </a:xfrm>
          <a:prstGeom prst="rect">
            <a:avLst/>
          </a:prstGeom>
        </p:spPr>
      </p:pic>
      <p:pic>
        <p:nvPicPr>
          <p:cNvPr id="1026" name="Picture 2" descr="Il Canto degli Italiani – Wikipedija">
            <a:extLst>
              <a:ext uri="{FF2B5EF4-FFF2-40B4-BE49-F238E27FC236}">
                <a16:creationId xmlns:a16="http://schemas.microsoft.com/office/drawing/2014/main" id="{243C8076-239D-4495-B938-61BFEFBD0B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71" t="2345" r="6266" b="4221"/>
          <a:stretch/>
        </p:blipFill>
        <p:spPr bwMode="auto">
          <a:xfrm>
            <a:off x="6743700" y="247177"/>
            <a:ext cx="3514725" cy="4743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475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B6FF21-2025-416C-AD59-6B9BB56F5FD4}"/>
              </a:ext>
            </a:extLst>
          </p:cNvPr>
          <p:cNvSpPr>
            <a:spLocks noGrp="1"/>
          </p:cNvSpPr>
          <p:nvPr>
            <p:ph type="title"/>
          </p:nvPr>
        </p:nvSpPr>
        <p:spPr>
          <a:xfrm>
            <a:off x="838199" y="307975"/>
            <a:ext cx="10715625" cy="1325563"/>
          </a:xfrm>
        </p:spPr>
        <p:txBody>
          <a:bodyPr/>
          <a:lstStyle/>
          <a:p>
            <a:pPr algn="r"/>
            <a:r>
              <a:rPr lang="it-IT" dirty="0">
                <a:highlight>
                  <a:srgbClr val="FFFF00"/>
                </a:highlight>
                <a:latin typeface="Arial Black" panose="020B0A04020102020204" pitchFamily="34" charset="0"/>
              </a:rPr>
              <a:t>Goffredo Mameli: lo scrittore del</a:t>
            </a:r>
            <a:r>
              <a:rPr lang="it-IT" dirty="0">
                <a:latin typeface="Arial Black" panose="020B0A04020102020204" pitchFamily="34" charset="0"/>
              </a:rPr>
              <a:t> </a:t>
            </a:r>
            <a:r>
              <a:rPr lang="it-IT" dirty="0">
                <a:highlight>
                  <a:srgbClr val="FFFF00"/>
                </a:highlight>
                <a:latin typeface="Arial Black" panose="020B0A04020102020204" pitchFamily="34" charset="0"/>
              </a:rPr>
              <a:t>testo. </a:t>
            </a:r>
          </a:p>
        </p:txBody>
      </p:sp>
      <p:sp>
        <p:nvSpPr>
          <p:cNvPr id="3" name="Segnaposto contenuto 2">
            <a:extLst>
              <a:ext uri="{FF2B5EF4-FFF2-40B4-BE49-F238E27FC236}">
                <a16:creationId xmlns:a16="http://schemas.microsoft.com/office/drawing/2014/main" id="{B241C79B-3025-479A-8DBA-F3E58574D79E}"/>
              </a:ext>
            </a:extLst>
          </p:cNvPr>
          <p:cNvSpPr>
            <a:spLocks noGrp="1"/>
          </p:cNvSpPr>
          <p:nvPr>
            <p:ph sz="half" idx="1"/>
          </p:nvPr>
        </p:nvSpPr>
        <p:spPr>
          <a:xfrm>
            <a:off x="323850" y="1882775"/>
            <a:ext cx="11849098" cy="4813300"/>
          </a:xfrm>
          <a:solidFill>
            <a:schemeClr val="bg1">
              <a:lumMod val="85000"/>
              <a:alpha val="30000"/>
            </a:schemeClr>
          </a:solidFill>
        </p:spPr>
        <p:txBody>
          <a:bodyPr>
            <a:normAutofit fontScale="92500" lnSpcReduction="10000"/>
          </a:bodyPr>
          <a:lstStyle/>
          <a:p>
            <a:r>
              <a:rPr lang="it-IT" dirty="0">
                <a:latin typeface="Arial" panose="020B0604020202020204" pitchFamily="34" charset="0"/>
                <a:cs typeface="Arial" panose="020B0604020202020204" pitchFamily="34" charset="0"/>
              </a:rPr>
              <a:t>Goffredo Mameli è colui che scrisse le parole del nostro inno nazionale, originalmente chiamato </a:t>
            </a:r>
            <a:r>
              <a:rPr lang="it-IT" i="1" dirty="0">
                <a:latin typeface="Arial" panose="020B0604020202020204" pitchFamily="34" charset="0"/>
                <a:cs typeface="Arial" panose="020B0604020202020204" pitchFamily="34" charset="0"/>
              </a:rPr>
              <a:t>Fratelli d’Italia </a:t>
            </a:r>
            <a:r>
              <a:rPr lang="it-IT" dirty="0">
                <a:latin typeface="Arial" panose="020B0604020202020204" pitchFamily="34" charset="0"/>
                <a:cs typeface="Arial" panose="020B0604020202020204" pitchFamily="34" charset="0"/>
              </a:rPr>
              <a:t>ma oggi meglio conosciuto proprio come </a:t>
            </a:r>
            <a:r>
              <a:rPr lang="it-IT" i="1" dirty="0">
                <a:latin typeface="Arial" panose="020B0604020202020204" pitchFamily="34" charset="0"/>
                <a:cs typeface="Arial" panose="020B0604020202020204" pitchFamily="34" charset="0"/>
              </a:rPr>
              <a:t>Inno di Mameli. </a:t>
            </a:r>
            <a:r>
              <a:rPr lang="it-IT" dirty="0">
                <a:latin typeface="Arial" panose="020B0604020202020204" pitchFamily="34" charset="0"/>
                <a:cs typeface="Arial" panose="020B0604020202020204" pitchFamily="34" charset="0"/>
              </a:rPr>
              <a:t>Nacque a Genova il 5/09/1829, ma già nel 1835 la sua famiglia si dovette trasferire in Sardegna, per evitare di essere contagiati dall’epidemia di colera che in quegli anni stava dilagando in Liguria. </a:t>
            </a:r>
          </a:p>
          <a:p>
            <a:r>
              <a:rPr lang="it-IT" dirty="0">
                <a:latin typeface="Arial" panose="020B0604020202020204" pitchFamily="34" charset="0"/>
                <a:cs typeface="Arial" panose="020B0604020202020204" pitchFamily="34" charset="0"/>
              </a:rPr>
              <a:t>Mameli era figlio della coltissima marchesa Adelaide Zoagli Lomellini: quest’ultima riservò pertanto al figlio un’istruzione d'eccellenza. Casa Mameli infatti era frequentata da molti intellettuali, tra cui Giuseppe Canale, che nonostante la rigida censura della polizia austriaca, non nascondeva le sue ambizioni patriotiche e la sua simpatia verso Giuseppe Mazzini, figura chiave del Risorgimento Italiano che sognava un’Italia liberale e democratica, unita in una Repubblica. Proprio da lui probabilmente il giovane Goffredo attinse le sue grandi ambizioni patriottiche che lo animarono per tutta la vita.</a:t>
            </a:r>
          </a:p>
        </p:txBody>
      </p:sp>
    </p:spTree>
    <p:extLst>
      <p:ext uri="{BB962C8B-B14F-4D97-AF65-F5344CB8AC3E}">
        <p14:creationId xmlns:p14="http://schemas.microsoft.com/office/powerpoint/2010/main" val="4144461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B6FF21-2025-416C-AD59-6B9BB56F5FD4}"/>
              </a:ext>
            </a:extLst>
          </p:cNvPr>
          <p:cNvSpPr>
            <a:spLocks noGrp="1"/>
          </p:cNvSpPr>
          <p:nvPr>
            <p:ph type="title"/>
          </p:nvPr>
        </p:nvSpPr>
        <p:spPr>
          <a:xfrm>
            <a:off x="838199" y="307975"/>
            <a:ext cx="10715625" cy="1325563"/>
          </a:xfrm>
        </p:spPr>
        <p:txBody>
          <a:bodyPr/>
          <a:lstStyle/>
          <a:p>
            <a:pPr algn="r"/>
            <a:r>
              <a:rPr lang="it-IT" dirty="0">
                <a:highlight>
                  <a:srgbClr val="FFFF00"/>
                </a:highlight>
                <a:latin typeface="Arial Black" panose="020B0A04020102020204" pitchFamily="34" charset="0"/>
              </a:rPr>
              <a:t>Goffredo Mameli: lo scrittore del</a:t>
            </a:r>
            <a:r>
              <a:rPr lang="it-IT" dirty="0">
                <a:latin typeface="Arial Black" panose="020B0A04020102020204" pitchFamily="34" charset="0"/>
              </a:rPr>
              <a:t> </a:t>
            </a:r>
            <a:r>
              <a:rPr lang="it-IT" dirty="0">
                <a:highlight>
                  <a:srgbClr val="FFFF00"/>
                </a:highlight>
                <a:latin typeface="Arial Black" panose="020B0A04020102020204" pitchFamily="34" charset="0"/>
              </a:rPr>
              <a:t>testo. </a:t>
            </a:r>
          </a:p>
        </p:txBody>
      </p:sp>
      <p:sp>
        <p:nvSpPr>
          <p:cNvPr id="3" name="Segnaposto contenuto 2">
            <a:extLst>
              <a:ext uri="{FF2B5EF4-FFF2-40B4-BE49-F238E27FC236}">
                <a16:creationId xmlns:a16="http://schemas.microsoft.com/office/drawing/2014/main" id="{B241C79B-3025-479A-8DBA-F3E58574D79E}"/>
              </a:ext>
            </a:extLst>
          </p:cNvPr>
          <p:cNvSpPr>
            <a:spLocks noGrp="1"/>
          </p:cNvSpPr>
          <p:nvPr>
            <p:ph sz="half" idx="1"/>
          </p:nvPr>
        </p:nvSpPr>
        <p:spPr>
          <a:xfrm>
            <a:off x="219073" y="2438401"/>
            <a:ext cx="11972927" cy="4248150"/>
          </a:xfrm>
          <a:solidFill>
            <a:schemeClr val="bg1">
              <a:lumMod val="85000"/>
              <a:alpha val="30000"/>
            </a:schemeClr>
          </a:solidFill>
        </p:spPr>
        <p:txBody>
          <a:bodyPr>
            <a:normAutofit fontScale="92500" lnSpcReduction="10000"/>
          </a:bodyPr>
          <a:lstStyle/>
          <a:p>
            <a:r>
              <a:rPr lang="it-IT" dirty="0">
                <a:latin typeface="Arial" panose="020B0604020202020204" pitchFamily="34" charset="0"/>
                <a:cs typeface="Arial" panose="020B0604020202020204" pitchFamily="34" charset="0"/>
              </a:rPr>
              <a:t>Conclusi i primi studi a casa, Mameli frequentò i corsi di Padre Agostino Muraglia per studiare retorica: qui iniziò a crescere in lui anche la passione per la poesia. Tornato a Genova, frequentò per qualche tempo anche l'università, ma non si laureò mai perché predilesse la poesia e l’impegno nelle lotte risorgimentali. Subito dopo averla lasciata infatti, si iscrisse alla così detta «Società </a:t>
            </a:r>
            <a:r>
              <a:rPr lang="it-IT" dirty="0" err="1">
                <a:latin typeface="Arial" panose="020B0604020202020204" pitchFamily="34" charset="0"/>
                <a:cs typeface="Arial" panose="020B0604020202020204" pitchFamily="34" charset="0"/>
              </a:rPr>
              <a:t>Entelema</a:t>
            </a:r>
            <a:r>
              <a:rPr lang="it-IT" dirty="0">
                <a:latin typeface="Arial" panose="020B0604020202020204" pitchFamily="34" charset="0"/>
                <a:cs typeface="Arial" panose="020B0604020202020204" pitchFamily="34" charset="0"/>
              </a:rPr>
              <a:t>», un’associazione di giovani che si occupava di storia, letteratura e politica. Aderì anche al «Comitato dell’Ordine», un’associazione politica di ispirazione mazziniana che incoraggiava riforme liberali nel Regno di Sardegna. Da lì in poi Mameli fu’ attivo in tantissime manifestazioni e insurrezioni a stampo risorgimentale, fino a partecipare alle 5 giornate di Milano come uno degli organizzatori di una spedizione di 300 volontari guidati dal generale Torres. Aveva già scritto il nostro inno, che stava diventando molto popolare…</a:t>
            </a:r>
          </a:p>
          <a:p>
            <a:endParaRPr lang="it-IT"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0510A455-6F83-4B56-9DE3-289A21A87792}"/>
              </a:ext>
            </a:extLst>
          </p:cNvPr>
          <p:cNvSpPr txBox="1"/>
          <p:nvPr/>
        </p:nvSpPr>
        <p:spPr>
          <a:xfrm>
            <a:off x="3690936" y="1181100"/>
            <a:ext cx="5010150" cy="1077218"/>
          </a:xfrm>
          <a:prstGeom prst="rect">
            <a:avLst/>
          </a:prstGeom>
          <a:noFill/>
        </p:spPr>
        <p:txBody>
          <a:bodyPr wrap="square" rtlCol="0">
            <a:spAutoFit/>
          </a:bodyPr>
          <a:lstStyle/>
          <a:p>
            <a:pPr algn="ctr"/>
            <a:r>
              <a:rPr lang="it-IT" sz="3200" dirty="0">
                <a:latin typeface="Engravers MT" panose="02090707080505020304" pitchFamily="18" charset="0"/>
              </a:rPr>
              <a:t>L’ATTIVITA’ PATRIOTTICA</a:t>
            </a:r>
          </a:p>
        </p:txBody>
      </p:sp>
    </p:spTree>
    <p:extLst>
      <p:ext uri="{BB962C8B-B14F-4D97-AF65-F5344CB8AC3E}">
        <p14:creationId xmlns:p14="http://schemas.microsoft.com/office/powerpoint/2010/main" val="3398351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B6FF21-2025-416C-AD59-6B9BB56F5FD4}"/>
              </a:ext>
            </a:extLst>
          </p:cNvPr>
          <p:cNvSpPr>
            <a:spLocks noGrp="1"/>
          </p:cNvSpPr>
          <p:nvPr>
            <p:ph type="title"/>
          </p:nvPr>
        </p:nvSpPr>
        <p:spPr>
          <a:xfrm>
            <a:off x="838199" y="307975"/>
            <a:ext cx="10715625" cy="1325563"/>
          </a:xfrm>
        </p:spPr>
        <p:txBody>
          <a:bodyPr/>
          <a:lstStyle/>
          <a:p>
            <a:pPr algn="r"/>
            <a:r>
              <a:rPr lang="it-IT" dirty="0">
                <a:highlight>
                  <a:srgbClr val="FFFF00"/>
                </a:highlight>
                <a:latin typeface="Arial Black" panose="020B0A04020102020204" pitchFamily="34" charset="0"/>
              </a:rPr>
              <a:t>Goffredo Mameli: lo scrittore del</a:t>
            </a:r>
            <a:r>
              <a:rPr lang="it-IT" dirty="0">
                <a:latin typeface="Arial Black" panose="020B0A04020102020204" pitchFamily="34" charset="0"/>
              </a:rPr>
              <a:t> </a:t>
            </a:r>
            <a:r>
              <a:rPr lang="it-IT" dirty="0">
                <a:highlight>
                  <a:srgbClr val="FFFF00"/>
                </a:highlight>
                <a:latin typeface="Arial Black" panose="020B0A04020102020204" pitchFamily="34" charset="0"/>
              </a:rPr>
              <a:t>testo. </a:t>
            </a:r>
          </a:p>
        </p:txBody>
      </p:sp>
      <p:sp>
        <p:nvSpPr>
          <p:cNvPr id="3" name="Segnaposto contenuto 2">
            <a:extLst>
              <a:ext uri="{FF2B5EF4-FFF2-40B4-BE49-F238E27FC236}">
                <a16:creationId xmlns:a16="http://schemas.microsoft.com/office/drawing/2014/main" id="{B241C79B-3025-479A-8DBA-F3E58574D79E}"/>
              </a:ext>
            </a:extLst>
          </p:cNvPr>
          <p:cNvSpPr>
            <a:spLocks noGrp="1"/>
          </p:cNvSpPr>
          <p:nvPr>
            <p:ph sz="half" idx="1"/>
          </p:nvPr>
        </p:nvSpPr>
        <p:spPr>
          <a:xfrm>
            <a:off x="5295899" y="2233613"/>
            <a:ext cx="6791325" cy="4919662"/>
          </a:xfrm>
          <a:solidFill>
            <a:schemeClr val="bg1">
              <a:lumMod val="85000"/>
              <a:alpha val="30000"/>
            </a:schemeClr>
          </a:solidFill>
        </p:spPr>
        <p:txBody>
          <a:bodyPr>
            <a:normAutofit fontScale="92500" lnSpcReduction="20000"/>
          </a:bodyPr>
          <a:lstStyle/>
          <a:p>
            <a:r>
              <a:rPr lang="it-IT" dirty="0">
                <a:latin typeface="Arial" panose="020B0604020202020204" pitchFamily="34" charset="0"/>
                <a:cs typeface="Arial" panose="020B0604020202020204" pitchFamily="34" charset="0"/>
              </a:rPr>
              <a:t>Durante la sua breve permanenza a Milano, Mameli conobbe Giuseppe Mazzini, cosa che per lui fu’ come incontrare il suo idolo: tra i due nacque subito uno stretto rapporto di collaborazione e amicizia. Come sappiamo però, l’impresa delle 5 giornate alla fine fallì e deluso, Mameli dovette tornare alla sua Genova, ma non intendeva arrendersi. Là incontrò anche Giuseppe Garibaldi, con cui, nel Gennaio 1849, partì per difendere Roma dall’assedio francese. Qui, il 3 Giugno 1849, durante i combattimenti, venne ferito accidentalmente alla gamba da un compagno: nonostante si provò a curarlo, morì dopo pochi giorni.</a:t>
            </a:r>
          </a:p>
        </p:txBody>
      </p:sp>
      <p:sp>
        <p:nvSpPr>
          <p:cNvPr id="6" name="CasellaDiTesto 5">
            <a:extLst>
              <a:ext uri="{FF2B5EF4-FFF2-40B4-BE49-F238E27FC236}">
                <a16:creationId xmlns:a16="http://schemas.microsoft.com/office/drawing/2014/main" id="{A0BBD427-1212-4282-8662-FA8AF210FE16}"/>
              </a:ext>
            </a:extLst>
          </p:cNvPr>
          <p:cNvSpPr txBox="1"/>
          <p:nvPr/>
        </p:nvSpPr>
        <p:spPr>
          <a:xfrm>
            <a:off x="6196011" y="1648838"/>
            <a:ext cx="5010150" cy="584775"/>
          </a:xfrm>
          <a:prstGeom prst="rect">
            <a:avLst/>
          </a:prstGeom>
          <a:noFill/>
        </p:spPr>
        <p:txBody>
          <a:bodyPr wrap="square" rtlCol="0">
            <a:spAutoFit/>
          </a:bodyPr>
          <a:lstStyle/>
          <a:p>
            <a:pPr algn="ctr"/>
            <a:r>
              <a:rPr lang="it-IT" sz="3200" dirty="0">
                <a:latin typeface="Engravers MT" panose="02090707080505020304" pitchFamily="18" charset="0"/>
              </a:rPr>
              <a:t>Gli ultimi anni</a:t>
            </a:r>
          </a:p>
        </p:txBody>
      </p:sp>
      <p:sp>
        <p:nvSpPr>
          <p:cNvPr id="7" name="CasellaDiTesto 6">
            <a:extLst>
              <a:ext uri="{FF2B5EF4-FFF2-40B4-BE49-F238E27FC236}">
                <a16:creationId xmlns:a16="http://schemas.microsoft.com/office/drawing/2014/main" id="{304AE388-FD22-42F9-BCF3-631618E28B7B}"/>
              </a:ext>
            </a:extLst>
          </p:cNvPr>
          <p:cNvSpPr txBox="1"/>
          <p:nvPr/>
        </p:nvSpPr>
        <p:spPr>
          <a:xfrm>
            <a:off x="723381" y="5658534"/>
            <a:ext cx="3771900" cy="400110"/>
          </a:xfrm>
          <a:prstGeom prst="rect">
            <a:avLst/>
          </a:prstGeom>
          <a:noFill/>
        </p:spPr>
        <p:txBody>
          <a:bodyPr wrap="square" rtlCol="0">
            <a:spAutoFit/>
          </a:bodyPr>
          <a:lstStyle/>
          <a:p>
            <a:r>
              <a:rPr lang="it-IT"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it-IT" sz="2000" i="1" dirty="0">
                <a:solidFill>
                  <a:schemeClr val="bg1"/>
                </a:solidFill>
              </a:rPr>
              <a:t>Un ritratto di Mameli</a:t>
            </a:r>
          </a:p>
        </p:txBody>
      </p:sp>
      <p:pic>
        <p:nvPicPr>
          <p:cNvPr id="4" name="Immagine 3">
            <a:extLst>
              <a:ext uri="{FF2B5EF4-FFF2-40B4-BE49-F238E27FC236}">
                <a16:creationId xmlns:a16="http://schemas.microsoft.com/office/drawing/2014/main" id="{F9BE0592-7B88-4802-9246-0EB39348006D}"/>
              </a:ext>
            </a:extLst>
          </p:cNvPr>
          <p:cNvPicPr>
            <a:picLocks noChangeAspect="1"/>
          </p:cNvPicPr>
          <p:nvPr/>
        </p:nvPicPr>
        <p:blipFill>
          <a:blip r:embed="rId2"/>
          <a:stretch>
            <a:fillRect/>
          </a:stretch>
        </p:blipFill>
        <p:spPr>
          <a:xfrm>
            <a:off x="723381" y="1292167"/>
            <a:ext cx="3182388" cy="4273666"/>
          </a:xfrm>
          <a:prstGeom prst="rect">
            <a:avLst/>
          </a:prstGeom>
        </p:spPr>
      </p:pic>
    </p:spTree>
    <p:extLst>
      <p:ext uri="{BB962C8B-B14F-4D97-AF65-F5344CB8AC3E}">
        <p14:creationId xmlns:p14="http://schemas.microsoft.com/office/powerpoint/2010/main" val="529752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B6FF21-2025-416C-AD59-6B9BB56F5FD4}"/>
              </a:ext>
            </a:extLst>
          </p:cNvPr>
          <p:cNvSpPr>
            <a:spLocks noGrp="1"/>
          </p:cNvSpPr>
          <p:nvPr>
            <p:ph type="title"/>
          </p:nvPr>
        </p:nvSpPr>
        <p:spPr>
          <a:xfrm>
            <a:off x="838199" y="307975"/>
            <a:ext cx="10715625" cy="1325563"/>
          </a:xfrm>
        </p:spPr>
        <p:txBody>
          <a:bodyPr/>
          <a:lstStyle/>
          <a:p>
            <a:pPr algn="r"/>
            <a:r>
              <a:rPr lang="it-IT" dirty="0">
                <a:highlight>
                  <a:srgbClr val="FFFF00"/>
                </a:highlight>
                <a:latin typeface="Arial Black" panose="020B0A04020102020204" pitchFamily="34" charset="0"/>
              </a:rPr>
              <a:t>Michele Novaro: il compositore</a:t>
            </a:r>
            <a:r>
              <a:rPr lang="it-IT" dirty="0">
                <a:latin typeface="Arial Black" panose="020B0A04020102020204" pitchFamily="34" charset="0"/>
              </a:rPr>
              <a:t> </a:t>
            </a:r>
            <a:r>
              <a:rPr lang="it-IT" dirty="0">
                <a:highlight>
                  <a:srgbClr val="FFFF00"/>
                </a:highlight>
                <a:latin typeface="Arial Black" panose="020B0A04020102020204" pitchFamily="34" charset="0"/>
              </a:rPr>
              <a:t>dell’Inno. </a:t>
            </a:r>
          </a:p>
        </p:txBody>
      </p:sp>
      <p:sp>
        <p:nvSpPr>
          <p:cNvPr id="3" name="Segnaposto contenuto 2">
            <a:extLst>
              <a:ext uri="{FF2B5EF4-FFF2-40B4-BE49-F238E27FC236}">
                <a16:creationId xmlns:a16="http://schemas.microsoft.com/office/drawing/2014/main" id="{B241C79B-3025-479A-8DBA-F3E58574D79E}"/>
              </a:ext>
            </a:extLst>
          </p:cNvPr>
          <p:cNvSpPr>
            <a:spLocks noGrp="1"/>
          </p:cNvSpPr>
          <p:nvPr>
            <p:ph sz="half" idx="1"/>
          </p:nvPr>
        </p:nvSpPr>
        <p:spPr>
          <a:xfrm>
            <a:off x="209551" y="1758950"/>
            <a:ext cx="11772898" cy="4791075"/>
          </a:xfrm>
          <a:solidFill>
            <a:schemeClr val="bg1">
              <a:lumMod val="85000"/>
              <a:alpha val="30000"/>
            </a:schemeClr>
          </a:solidFill>
        </p:spPr>
        <p:txBody>
          <a:bodyPr>
            <a:normAutofit fontScale="92500" lnSpcReduction="20000"/>
          </a:bodyPr>
          <a:lstStyle/>
          <a:p>
            <a:pPr marL="0" indent="0">
              <a:buNone/>
            </a:pPr>
            <a:endParaRPr lang="it-IT" sz="1500" dirty="0">
              <a:latin typeface="Arial" panose="020B0604020202020204" pitchFamily="34" charset="0"/>
              <a:cs typeface="Arial" panose="020B0604020202020204" pitchFamily="34" charset="0"/>
            </a:endParaRPr>
          </a:p>
          <a:p>
            <a:pPr marL="0" indent="0">
              <a:buNone/>
            </a:pPr>
            <a:r>
              <a:rPr lang="it-IT" dirty="0">
                <a:latin typeface="Arial" panose="020B0604020202020204" pitchFamily="34" charset="0"/>
                <a:cs typeface="Arial" panose="020B0604020202020204" pitchFamily="34" charset="0"/>
              </a:rPr>
              <a:t>Michele Novaro invece compose la musica da accompagnare al canto del nostro Mameli. Anche lui nacque a Genova, il 23/12/1818, in una famiglia di artisti e teatranti: suo padre era tecnico di scena al Teatro Carlo Felice di Genova e suo zio materno, Michele Canzio, era un artista famoso e autore di diverse scenografie teatrali. Proprio dalla famiglia quindi Novaro attinse la sua grande passione per la musica e per le arti teatrali: nel 1829, venne iscritto alla Scuola gratuita di Canto, iniziando la sua formazione come cantante lirico. Raggiunse l’apice della sua carriera tra il 1842 e 1844, affermandosi come secondo tenore prima al teatro viennese di Porta Carinzia, poi a Torino ai teatri Regio e Carignano. Piu’ tardi, tornò a Genova, dove fondò una scuola di musica che offriva lezioni gratuite ai giovani talenti che vivevano in povertà. Sempre qui si dimostrò grande organizzatore di concerti, che metteva in piedi per beneficienza o per supportare la lotta risorgimentale, a cui si sentiva molto legato. Questo suo grande altruismo e bontà d’animo però lo portarono a morire nella miseria, il 28/10/1885.</a:t>
            </a:r>
          </a:p>
        </p:txBody>
      </p:sp>
    </p:spTree>
    <p:extLst>
      <p:ext uri="{BB962C8B-B14F-4D97-AF65-F5344CB8AC3E}">
        <p14:creationId xmlns:p14="http://schemas.microsoft.com/office/powerpoint/2010/main" val="1791605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B6FF21-2025-416C-AD59-6B9BB56F5FD4}"/>
              </a:ext>
            </a:extLst>
          </p:cNvPr>
          <p:cNvSpPr>
            <a:spLocks noGrp="1"/>
          </p:cNvSpPr>
          <p:nvPr>
            <p:ph type="title"/>
          </p:nvPr>
        </p:nvSpPr>
        <p:spPr>
          <a:xfrm>
            <a:off x="838199" y="307975"/>
            <a:ext cx="10715625" cy="1325563"/>
          </a:xfrm>
        </p:spPr>
        <p:txBody>
          <a:bodyPr/>
          <a:lstStyle/>
          <a:p>
            <a:pPr algn="r"/>
            <a:r>
              <a:rPr lang="it-IT" dirty="0">
                <a:highlight>
                  <a:srgbClr val="FFFF00"/>
                </a:highlight>
                <a:latin typeface="Arial Black" panose="020B0A04020102020204" pitchFamily="34" charset="0"/>
              </a:rPr>
              <a:t>Michele Novaro: il compositore</a:t>
            </a:r>
            <a:r>
              <a:rPr lang="it-IT" dirty="0">
                <a:latin typeface="Arial Black" panose="020B0A04020102020204" pitchFamily="34" charset="0"/>
              </a:rPr>
              <a:t> </a:t>
            </a:r>
            <a:r>
              <a:rPr lang="it-IT" dirty="0">
                <a:highlight>
                  <a:srgbClr val="FFFF00"/>
                </a:highlight>
                <a:latin typeface="Arial Black" panose="020B0A04020102020204" pitchFamily="34" charset="0"/>
              </a:rPr>
              <a:t>dell’Inno. </a:t>
            </a:r>
          </a:p>
        </p:txBody>
      </p:sp>
      <p:sp>
        <p:nvSpPr>
          <p:cNvPr id="3" name="Segnaposto contenuto 2">
            <a:extLst>
              <a:ext uri="{FF2B5EF4-FFF2-40B4-BE49-F238E27FC236}">
                <a16:creationId xmlns:a16="http://schemas.microsoft.com/office/drawing/2014/main" id="{B241C79B-3025-479A-8DBA-F3E58574D79E}"/>
              </a:ext>
            </a:extLst>
          </p:cNvPr>
          <p:cNvSpPr>
            <a:spLocks noGrp="1"/>
          </p:cNvSpPr>
          <p:nvPr>
            <p:ph sz="half" idx="1"/>
          </p:nvPr>
        </p:nvSpPr>
        <p:spPr>
          <a:xfrm>
            <a:off x="400051" y="2544733"/>
            <a:ext cx="11582398" cy="4005292"/>
          </a:xfrm>
          <a:solidFill>
            <a:schemeClr val="bg1">
              <a:lumMod val="85000"/>
              <a:alpha val="30000"/>
            </a:schemeClr>
          </a:solidFill>
        </p:spPr>
        <p:txBody>
          <a:bodyPr>
            <a:normAutofit fontScale="92500" lnSpcReduction="10000"/>
          </a:bodyPr>
          <a:lstStyle/>
          <a:p>
            <a:pPr marL="0" indent="0">
              <a:buNone/>
            </a:pPr>
            <a:r>
              <a:rPr lang="it-IT" dirty="0">
                <a:latin typeface="Arial" panose="020B0604020202020204" pitchFamily="34" charset="0"/>
                <a:cs typeface="Arial" panose="020B0604020202020204" pitchFamily="34" charset="0"/>
              </a:rPr>
              <a:t>L’anno di scrittura del testo e di composizione del nostro inno è il 1847. Allora, secondo i racconti di Anton Giulio </a:t>
            </a:r>
            <a:r>
              <a:rPr lang="it-IT" dirty="0" err="1">
                <a:latin typeface="Arial" panose="020B0604020202020204" pitchFamily="34" charset="0"/>
                <a:cs typeface="Arial" panose="020B0604020202020204" pitchFamily="34" charset="0"/>
              </a:rPr>
              <a:t>Barrili</a:t>
            </a:r>
            <a:r>
              <a:rPr lang="it-IT" dirty="0">
                <a:latin typeface="Arial" panose="020B0604020202020204" pitchFamily="34" charset="0"/>
                <a:cs typeface="Arial" panose="020B0604020202020204" pitchFamily="34" charset="0"/>
              </a:rPr>
              <a:t>, un patriota collaboratore di Mameli, quest’ultimo incaricò il pittore Ulisse </a:t>
            </a:r>
            <a:r>
              <a:rPr lang="it-IT" dirty="0" err="1">
                <a:latin typeface="Arial" panose="020B0604020202020204" pitchFamily="34" charset="0"/>
                <a:cs typeface="Arial" panose="020B0604020202020204" pitchFamily="34" charset="0"/>
              </a:rPr>
              <a:t>Borzino</a:t>
            </a:r>
            <a:r>
              <a:rPr lang="it-IT" dirty="0">
                <a:latin typeface="Arial" panose="020B0604020202020204" pitchFamily="34" charset="0"/>
                <a:cs typeface="Arial" panose="020B0604020202020204" pitchFamily="34" charset="0"/>
              </a:rPr>
              <a:t> di consegnare a Novaro il testo dell’inno da musicare. </a:t>
            </a:r>
            <a:r>
              <a:rPr lang="it-IT" dirty="0" err="1">
                <a:latin typeface="Arial" panose="020B0604020202020204" pitchFamily="34" charset="0"/>
                <a:cs typeface="Arial" panose="020B0604020202020204" pitchFamily="34" charset="0"/>
              </a:rPr>
              <a:t>Borzino</a:t>
            </a:r>
            <a:r>
              <a:rPr lang="it-IT" dirty="0">
                <a:latin typeface="Arial" panose="020B0604020202020204" pitchFamily="34" charset="0"/>
                <a:cs typeface="Arial" panose="020B0604020202020204" pitchFamily="34" charset="0"/>
              </a:rPr>
              <a:t> raggiunse il compositore in una sera di novembre, presso la casa di Lorenzo Valerio, altro patriota dedito alla scrittura. Novaro fu’ davvero colpito dal testo consegnatoli, tanto che decise di comporre subito, proprio quella sera, una bozza di tema musicale che concluse definitivamente in pochissimo tempo.</a:t>
            </a:r>
          </a:p>
          <a:p>
            <a:pPr marL="0" indent="0">
              <a:buNone/>
            </a:pPr>
            <a:r>
              <a:rPr lang="it-IT" dirty="0">
                <a:latin typeface="Arial" panose="020B0604020202020204" pitchFamily="34" charset="0"/>
                <a:cs typeface="Arial" panose="020B0604020202020204" pitchFamily="34" charset="0"/>
              </a:rPr>
              <a:t>Quello che a breve diventerà l’Inno Nazionale Italiano fu’ per la prima volta eseguito il 10 dicembre 1847 dalla Filarmonica Sestrese a Genova, davanti a un pubblico di ben 30.000 patrioti. </a:t>
            </a:r>
          </a:p>
        </p:txBody>
      </p:sp>
      <p:sp>
        <p:nvSpPr>
          <p:cNvPr id="6" name="CasellaDiTesto 5">
            <a:extLst>
              <a:ext uri="{FF2B5EF4-FFF2-40B4-BE49-F238E27FC236}">
                <a16:creationId xmlns:a16="http://schemas.microsoft.com/office/drawing/2014/main" id="{FAB70118-C04D-42F1-9345-15F71825D551}"/>
              </a:ext>
            </a:extLst>
          </p:cNvPr>
          <p:cNvSpPr txBox="1"/>
          <p:nvPr/>
        </p:nvSpPr>
        <p:spPr>
          <a:xfrm>
            <a:off x="2533650" y="1467515"/>
            <a:ext cx="5664446" cy="1077218"/>
          </a:xfrm>
          <a:prstGeom prst="rect">
            <a:avLst/>
          </a:prstGeom>
          <a:noFill/>
        </p:spPr>
        <p:txBody>
          <a:bodyPr wrap="square" rtlCol="0">
            <a:spAutoFit/>
          </a:bodyPr>
          <a:lstStyle/>
          <a:p>
            <a:pPr algn="ctr"/>
            <a:r>
              <a:rPr lang="it-IT" sz="3200" dirty="0">
                <a:latin typeface="Engravers MT" panose="02090707080505020304" pitchFamily="18" charset="0"/>
              </a:rPr>
              <a:t>La COMPOSIZIONE DELL’INNO</a:t>
            </a:r>
          </a:p>
        </p:txBody>
      </p:sp>
    </p:spTree>
    <p:extLst>
      <p:ext uri="{BB962C8B-B14F-4D97-AF65-F5344CB8AC3E}">
        <p14:creationId xmlns:p14="http://schemas.microsoft.com/office/powerpoint/2010/main" val="3143008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9DEF70-4750-4848-9CF7-AC12C945B814}"/>
              </a:ext>
            </a:extLst>
          </p:cNvPr>
          <p:cNvSpPr>
            <a:spLocks noGrp="1"/>
          </p:cNvSpPr>
          <p:nvPr>
            <p:ph type="title"/>
          </p:nvPr>
        </p:nvSpPr>
        <p:spPr>
          <a:xfrm>
            <a:off x="523875" y="-54689"/>
            <a:ext cx="13963650" cy="1325563"/>
          </a:xfrm>
        </p:spPr>
        <p:txBody>
          <a:bodyPr>
            <a:noAutofit/>
          </a:bodyPr>
          <a:lstStyle/>
          <a:p>
            <a:r>
              <a:rPr lang="it-IT" dirty="0">
                <a:highlight>
                  <a:srgbClr val="FFFF00"/>
                </a:highlight>
                <a:latin typeface="Arial Black" panose="020B0A04020102020204" pitchFamily="34" charset="0"/>
              </a:rPr>
              <a:t>Testo integrale (originale) del canto:</a:t>
            </a:r>
          </a:p>
        </p:txBody>
      </p:sp>
      <p:sp>
        <p:nvSpPr>
          <p:cNvPr id="3" name="Segnaposto contenuto 2">
            <a:extLst>
              <a:ext uri="{FF2B5EF4-FFF2-40B4-BE49-F238E27FC236}">
                <a16:creationId xmlns:a16="http://schemas.microsoft.com/office/drawing/2014/main" id="{68C8ECAB-AE08-443D-A6DD-3187DCEABC3D}"/>
              </a:ext>
            </a:extLst>
          </p:cNvPr>
          <p:cNvSpPr>
            <a:spLocks noGrp="1"/>
          </p:cNvSpPr>
          <p:nvPr>
            <p:ph idx="1"/>
          </p:nvPr>
        </p:nvSpPr>
        <p:spPr>
          <a:xfrm>
            <a:off x="247650" y="1173619"/>
            <a:ext cx="10515600" cy="5499100"/>
          </a:xfrm>
        </p:spPr>
        <p:txBody>
          <a:bodyPr>
            <a:normAutofit fontScale="47500" lnSpcReduction="20000"/>
          </a:bodyPr>
          <a:lstStyle/>
          <a:p>
            <a:pPr marL="0" indent="0">
              <a:buNone/>
            </a:pPr>
            <a:r>
              <a:rPr lang="it-IT" sz="3800" b="1" dirty="0">
                <a:solidFill>
                  <a:schemeClr val="bg1"/>
                </a:solidFill>
              </a:rPr>
              <a:t>I. Fratelli d'Italia,</a:t>
            </a:r>
          </a:p>
          <a:p>
            <a:pPr marL="0" indent="0">
              <a:buNone/>
            </a:pPr>
            <a:r>
              <a:rPr lang="it-IT" sz="3800" b="1" dirty="0">
                <a:solidFill>
                  <a:schemeClr val="bg1"/>
                </a:solidFill>
              </a:rPr>
              <a:t>II. L'Italia s'è desta;</a:t>
            </a:r>
          </a:p>
          <a:p>
            <a:pPr marL="0" indent="0">
              <a:buNone/>
            </a:pPr>
            <a:r>
              <a:rPr lang="it-IT" sz="3800" b="1" dirty="0">
                <a:solidFill>
                  <a:schemeClr val="bg1"/>
                </a:solidFill>
              </a:rPr>
              <a:t>III. Dell'elmo di Scipio</a:t>
            </a:r>
          </a:p>
          <a:p>
            <a:pPr marL="0" indent="0">
              <a:buNone/>
            </a:pPr>
            <a:r>
              <a:rPr lang="it-IT" sz="3800" b="1" dirty="0">
                <a:solidFill>
                  <a:schemeClr val="bg1"/>
                </a:solidFill>
              </a:rPr>
              <a:t>IV. S'è cinta la testa.</a:t>
            </a:r>
          </a:p>
          <a:p>
            <a:pPr marL="0" indent="0">
              <a:buNone/>
            </a:pPr>
            <a:r>
              <a:rPr lang="it-IT" sz="3800" b="1" dirty="0">
                <a:solidFill>
                  <a:schemeClr val="bg1"/>
                </a:solidFill>
              </a:rPr>
              <a:t>V. Dov'è la Vittoria?</a:t>
            </a:r>
          </a:p>
          <a:p>
            <a:pPr marL="0" indent="0">
              <a:buNone/>
            </a:pPr>
            <a:r>
              <a:rPr lang="it-IT" sz="3800" b="1" dirty="0">
                <a:solidFill>
                  <a:schemeClr val="bg1"/>
                </a:solidFill>
              </a:rPr>
              <a:t>VI. Le porga la chioma;</a:t>
            </a:r>
          </a:p>
          <a:p>
            <a:pPr marL="0" indent="0">
              <a:buNone/>
            </a:pPr>
            <a:r>
              <a:rPr lang="it-IT" sz="3800" b="1" dirty="0">
                <a:solidFill>
                  <a:schemeClr val="bg1"/>
                </a:solidFill>
              </a:rPr>
              <a:t>VII. Ché schiava di Roma</a:t>
            </a:r>
          </a:p>
          <a:p>
            <a:pPr marL="0" indent="0">
              <a:buNone/>
            </a:pPr>
            <a:r>
              <a:rPr lang="it-IT" sz="3800" b="1" dirty="0">
                <a:solidFill>
                  <a:schemeClr val="bg1"/>
                </a:solidFill>
              </a:rPr>
              <a:t>VIII. Iddio la creò.</a:t>
            </a:r>
          </a:p>
          <a:p>
            <a:pPr marL="0" indent="0">
              <a:buNone/>
            </a:pPr>
            <a:r>
              <a:rPr lang="it-IT" sz="3800" b="1" dirty="0">
                <a:solidFill>
                  <a:schemeClr val="bg1"/>
                </a:solidFill>
              </a:rPr>
              <a:t>IX. Stringiamoci a coorte!</a:t>
            </a:r>
          </a:p>
          <a:p>
            <a:pPr marL="0" indent="0">
              <a:buNone/>
            </a:pPr>
            <a:r>
              <a:rPr lang="it-IT" sz="3800" b="1" dirty="0">
                <a:solidFill>
                  <a:schemeClr val="bg1"/>
                </a:solidFill>
              </a:rPr>
              <a:t>X. Siam pronti alla morte; Italia </a:t>
            </a:r>
            <a:r>
              <a:rPr lang="it-IT" sz="3800" b="1" dirty="0">
                <a:solidFill>
                  <a:schemeClr val="tx1">
                    <a:lumMod val="95000"/>
                    <a:lumOff val="5000"/>
                  </a:schemeClr>
                </a:solidFill>
              </a:rPr>
              <a:t>chiamò!</a:t>
            </a:r>
          </a:p>
          <a:p>
            <a:pPr marL="0" indent="0">
              <a:buNone/>
            </a:pPr>
            <a:endParaRPr lang="it-IT" sz="3800" b="1" dirty="0">
              <a:solidFill>
                <a:schemeClr val="bg1"/>
              </a:solidFill>
            </a:endParaRPr>
          </a:p>
          <a:p>
            <a:pPr marL="0" indent="0">
              <a:buNone/>
            </a:pPr>
            <a:r>
              <a:rPr lang="it-IT" sz="3800" b="1" dirty="0">
                <a:solidFill>
                  <a:schemeClr val="bg1"/>
                </a:solidFill>
              </a:rPr>
              <a:t>XI. Noi fummo da secoli</a:t>
            </a:r>
          </a:p>
          <a:p>
            <a:pPr marL="0" indent="0">
              <a:buNone/>
            </a:pPr>
            <a:r>
              <a:rPr lang="it-IT" sz="3800" b="1" dirty="0">
                <a:solidFill>
                  <a:schemeClr val="bg1"/>
                </a:solidFill>
              </a:rPr>
              <a:t>XII. Calpesti, derisi,</a:t>
            </a:r>
          </a:p>
          <a:p>
            <a:pPr marL="0" indent="0">
              <a:buNone/>
            </a:pPr>
            <a:r>
              <a:rPr lang="it-IT" sz="3800" b="1" dirty="0">
                <a:solidFill>
                  <a:schemeClr val="bg1"/>
                </a:solidFill>
              </a:rPr>
              <a:t>XIII. Perché non siam popolo,</a:t>
            </a:r>
          </a:p>
          <a:p>
            <a:pPr marL="0" indent="0">
              <a:buNone/>
            </a:pPr>
            <a:r>
              <a:rPr lang="it-IT" sz="3800" b="1" dirty="0">
                <a:solidFill>
                  <a:schemeClr val="bg1"/>
                </a:solidFill>
              </a:rPr>
              <a:t>XIV. Perché siam divisi.</a:t>
            </a:r>
          </a:p>
          <a:p>
            <a:pPr marL="0" indent="0">
              <a:buNone/>
            </a:pPr>
            <a:r>
              <a:rPr lang="it-IT" sz="3800" b="1" dirty="0">
                <a:solidFill>
                  <a:schemeClr val="bg1"/>
                </a:solidFill>
              </a:rPr>
              <a:t>XV. </a:t>
            </a:r>
            <a:r>
              <a:rPr lang="it-IT" sz="3800" b="1" dirty="0" err="1">
                <a:solidFill>
                  <a:schemeClr val="bg1"/>
                </a:solidFill>
              </a:rPr>
              <a:t>Raccolgaci</a:t>
            </a:r>
            <a:r>
              <a:rPr lang="it-IT" sz="3800" b="1" dirty="0">
                <a:solidFill>
                  <a:schemeClr val="bg1"/>
                </a:solidFill>
              </a:rPr>
              <a:t> un'unica</a:t>
            </a:r>
          </a:p>
          <a:p>
            <a:pPr marL="0" indent="0">
              <a:buNone/>
            </a:pPr>
            <a:r>
              <a:rPr lang="it-IT" sz="3800" b="1" dirty="0">
                <a:solidFill>
                  <a:schemeClr val="bg1"/>
                </a:solidFill>
              </a:rPr>
              <a:t>XVI. Bandiera, una speme;</a:t>
            </a:r>
          </a:p>
          <a:p>
            <a:pPr marL="0" indent="0">
              <a:buNone/>
            </a:pPr>
            <a:endParaRPr lang="it-IT" dirty="0">
              <a:solidFill>
                <a:schemeClr val="bg1"/>
              </a:solidFill>
            </a:endParaRPr>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4" name="Rettangolo 3">
            <a:extLst>
              <a:ext uri="{FF2B5EF4-FFF2-40B4-BE49-F238E27FC236}">
                <a16:creationId xmlns:a16="http://schemas.microsoft.com/office/drawing/2014/main" id="{F3DC11ED-DB1D-4344-97B7-122018D28D30}"/>
              </a:ext>
            </a:extLst>
          </p:cNvPr>
          <p:cNvSpPr/>
          <p:nvPr/>
        </p:nvSpPr>
        <p:spPr>
          <a:xfrm>
            <a:off x="4533900" y="1173619"/>
            <a:ext cx="6096000" cy="5909310"/>
          </a:xfrm>
          <a:prstGeom prst="rect">
            <a:avLst/>
          </a:prstGeom>
        </p:spPr>
        <p:txBody>
          <a:bodyPr>
            <a:spAutoFit/>
          </a:bodyPr>
          <a:lstStyle/>
          <a:p>
            <a:r>
              <a:rPr lang="it-IT" b="1" dirty="0"/>
              <a:t>XVII. Di fonderci insieme</a:t>
            </a:r>
          </a:p>
          <a:p>
            <a:r>
              <a:rPr lang="it-IT" b="1" dirty="0"/>
              <a:t>XVIII. Già l'ora suonò.</a:t>
            </a:r>
          </a:p>
          <a:p>
            <a:r>
              <a:rPr lang="it-IT" b="1" dirty="0"/>
              <a:t>XIX. Stringiamoci a coorte!</a:t>
            </a:r>
          </a:p>
          <a:p>
            <a:r>
              <a:rPr lang="it-IT" b="1" dirty="0"/>
              <a:t>XX. Siam pronti alla morte;</a:t>
            </a:r>
          </a:p>
          <a:p>
            <a:r>
              <a:rPr lang="it-IT" b="1" dirty="0"/>
              <a:t>XXI. Italia chiamò!</a:t>
            </a:r>
          </a:p>
          <a:p>
            <a:endParaRPr lang="it-IT" b="1" dirty="0"/>
          </a:p>
          <a:p>
            <a:r>
              <a:rPr lang="it-IT" b="1" dirty="0"/>
              <a:t>XXII. Uniamoci, amiamoci;</a:t>
            </a:r>
          </a:p>
          <a:p>
            <a:r>
              <a:rPr lang="it-IT" b="1" dirty="0"/>
              <a:t>XXIII. L'unione e l'amore</a:t>
            </a:r>
          </a:p>
          <a:p>
            <a:r>
              <a:rPr lang="it-IT" b="1" dirty="0"/>
              <a:t>XXIV. Rivelano ai popoli</a:t>
            </a:r>
          </a:p>
          <a:p>
            <a:r>
              <a:rPr lang="it-IT" b="1" dirty="0"/>
              <a:t>XXV. Le vie del Signore.</a:t>
            </a:r>
          </a:p>
          <a:p>
            <a:r>
              <a:rPr lang="it-IT" b="1" dirty="0"/>
              <a:t>XXVI. Giuriamo far libero</a:t>
            </a:r>
          </a:p>
          <a:p>
            <a:r>
              <a:rPr lang="it-IT" b="1" dirty="0"/>
              <a:t>XXVII. Il suolo natio: Uniti con Dio,</a:t>
            </a:r>
          </a:p>
          <a:p>
            <a:r>
              <a:rPr lang="it-IT" b="1" dirty="0"/>
              <a:t>XXVIII. Chi vincer ci può?</a:t>
            </a:r>
          </a:p>
          <a:p>
            <a:r>
              <a:rPr lang="it-IT" b="1" dirty="0"/>
              <a:t>XXIX. Stringiamoci a coorte!</a:t>
            </a:r>
          </a:p>
          <a:p>
            <a:r>
              <a:rPr lang="it-IT" b="1" dirty="0"/>
              <a:t>XXX. Siam pronti alla morte;</a:t>
            </a:r>
          </a:p>
          <a:p>
            <a:r>
              <a:rPr lang="it-IT" b="1" dirty="0"/>
              <a:t>XXXI. Italia chiamò!</a:t>
            </a:r>
          </a:p>
          <a:p>
            <a:endParaRPr lang="it-IT" b="1" dirty="0"/>
          </a:p>
          <a:p>
            <a:r>
              <a:rPr lang="it-IT" b="1" dirty="0"/>
              <a:t>XXXII. Dall'Alpe a Sicilia,</a:t>
            </a:r>
          </a:p>
          <a:p>
            <a:r>
              <a:rPr lang="it-IT" b="1" dirty="0"/>
              <a:t>XXXIII. Dovunque è Legnano;</a:t>
            </a:r>
          </a:p>
          <a:p>
            <a:r>
              <a:rPr lang="it-IT" b="1" dirty="0"/>
              <a:t>XXXIV. Ogn'uom di Ferruccio</a:t>
            </a:r>
          </a:p>
          <a:p>
            <a:endParaRPr lang="it-IT" dirty="0"/>
          </a:p>
        </p:txBody>
      </p:sp>
      <p:sp>
        <p:nvSpPr>
          <p:cNvPr id="5" name="Rettangolo 4">
            <a:extLst>
              <a:ext uri="{FF2B5EF4-FFF2-40B4-BE49-F238E27FC236}">
                <a16:creationId xmlns:a16="http://schemas.microsoft.com/office/drawing/2014/main" id="{B46EDACA-46FA-4C57-AF5E-AAA2C6D63DAC}"/>
              </a:ext>
            </a:extLst>
          </p:cNvPr>
          <p:cNvSpPr/>
          <p:nvPr/>
        </p:nvSpPr>
        <p:spPr>
          <a:xfrm>
            <a:off x="8458200" y="1173619"/>
            <a:ext cx="6096000" cy="5909310"/>
          </a:xfrm>
          <a:prstGeom prst="rect">
            <a:avLst/>
          </a:prstGeom>
        </p:spPr>
        <p:txBody>
          <a:bodyPr>
            <a:spAutoFit/>
          </a:bodyPr>
          <a:lstStyle/>
          <a:p>
            <a:r>
              <a:rPr lang="it-IT" b="1" dirty="0"/>
              <a:t>XXXV. Ha il core e la mano;</a:t>
            </a:r>
          </a:p>
          <a:p>
            <a:r>
              <a:rPr lang="it-IT" b="1" dirty="0"/>
              <a:t>XXXVI. I bimbi d'Italia</a:t>
            </a:r>
          </a:p>
          <a:p>
            <a:r>
              <a:rPr lang="it-IT" b="1" dirty="0"/>
              <a:t>XXXVII. Si chiaman Balilla;</a:t>
            </a:r>
          </a:p>
          <a:p>
            <a:r>
              <a:rPr lang="it-IT" b="1" dirty="0"/>
              <a:t>XXXVIII. Il suon d'ogni squilla</a:t>
            </a:r>
          </a:p>
          <a:p>
            <a:r>
              <a:rPr lang="it-IT" b="1" dirty="0"/>
              <a:t>XXXIX. I Vespri suonò.</a:t>
            </a:r>
          </a:p>
          <a:p>
            <a:r>
              <a:rPr lang="it-IT" b="1" dirty="0"/>
              <a:t>XL. Stringiamoci a coorte!</a:t>
            </a:r>
          </a:p>
          <a:p>
            <a:r>
              <a:rPr lang="it-IT" b="1" dirty="0"/>
              <a:t>XLI. Siam pronti alla morte;</a:t>
            </a:r>
          </a:p>
          <a:p>
            <a:r>
              <a:rPr lang="it-IT" b="1" dirty="0"/>
              <a:t>XLII. Italia chiamò!</a:t>
            </a:r>
          </a:p>
          <a:p>
            <a:endParaRPr lang="it-IT" b="1" dirty="0"/>
          </a:p>
          <a:p>
            <a:r>
              <a:rPr lang="it-IT" b="1" dirty="0"/>
              <a:t>XLIII. Son giunchi che piegano</a:t>
            </a:r>
          </a:p>
          <a:p>
            <a:r>
              <a:rPr lang="it-IT" b="1" dirty="0"/>
              <a:t>XLIV. Le spade vendute;</a:t>
            </a:r>
          </a:p>
          <a:p>
            <a:r>
              <a:rPr lang="it-IT" b="1" dirty="0"/>
              <a:t>XLV. Già l'Aquila d'Austria</a:t>
            </a:r>
          </a:p>
          <a:p>
            <a:r>
              <a:rPr lang="it-IT" b="1" dirty="0"/>
              <a:t>XLVI. Le penne ha perdute.</a:t>
            </a:r>
          </a:p>
          <a:p>
            <a:r>
              <a:rPr lang="it-IT" b="1" dirty="0"/>
              <a:t>XLVII. Il sangue d'Italia</a:t>
            </a:r>
          </a:p>
          <a:p>
            <a:r>
              <a:rPr lang="it-IT" b="1" dirty="0"/>
              <a:t>XLVIII. E il sangue Polacco</a:t>
            </a:r>
          </a:p>
          <a:p>
            <a:r>
              <a:rPr lang="it-IT" b="1" dirty="0"/>
              <a:t>XLIX. Bevé col Cosacco,</a:t>
            </a:r>
          </a:p>
          <a:p>
            <a:r>
              <a:rPr lang="it-IT" b="1" dirty="0"/>
              <a:t>L. Ma il cor le bruciò</a:t>
            </a:r>
          </a:p>
          <a:p>
            <a:r>
              <a:rPr lang="it-IT" b="1" dirty="0"/>
              <a:t>LI. Stringiamoci a coorte!</a:t>
            </a:r>
          </a:p>
          <a:p>
            <a:r>
              <a:rPr lang="it-IT" b="1" dirty="0"/>
              <a:t>LII. Siam pronti alla morte;</a:t>
            </a:r>
          </a:p>
          <a:p>
            <a:r>
              <a:rPr lang="it-IT" b="1" dirty="0"/>
              <a:t>LIII. Italia chiamò (sì!).</a:t>
            </a:r>
          </a:p>
          <a:p>
            <a:endParaRPr lang="it-IT" dirty="0"/>
          </a:p>
        </p:txBody>
      </p:sp>
    </p:spTree>
    <p:extLst>
      <p:ext uri="{BB962C8B-B14F-4D97-AF65-F5344CB8AC3E}">
        <p14:creationId xmlns:p14="http://schemas.microsoft.com/office/powerpoint/2010/main" val="940534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516BE0F6-4C73-45D9-9EA9-96F62259F7D2}"/>
              </a:ext>
            </a:extLst>
          </p:cNvPr>
          <p:cNvSpPr/>
          <p:nvPr/>
        </p:nvSpPr>
        <p:spPr>
          <a:xfrm>
            <a:off x="7215809" y="3886200"/>
            <a:ext cx="1063487" cy="2683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Titolo 1">
            <a:extLst>
              <a:ext uri="{FF2B5EF4-FFF2-40B4-BE49-F238E27FC236}">
                <a16:creationId xmlns:a16="http://schemas.microsoft.com/office/drawing/2014/main" id="{409DEF70-4750-4848-9CF7-AC12C945B814}"/>
              </a:ext>
            </a:extLst>
          </p:cNvPr>
          <p:cNvSpPr>
            <a:spLocks noGrp="1"/>
          </p:cNvSpPr>
          <p:nvPr>
            <p:ph type="title"/>
          </p:nvPr>
        </p:nvSpPr>
        <p:spPr>
          <a:xfrm>
            <a:off x="4905789" y="89012"/>
            <a:ext cx="10515600" cy="1325563"/>
          </a:xfrm>
        </p:spPr>
        <p:txBody>
          <a:bodyPr>
            <a:noAutofit/>
          </a:bodyPr>
          <a:lstStyle/>
          <a:p>
            <a:r>
              <a:rPr lang="it-IT" dirty="0">
                <a:highlight>
                  <a:srgbClr val="FFFF00"/>
                </a:highlight>
                <a:latin typeface="Arial Black" panose="020B0A04020102020204" pitchFamily="34" charset="0"/>
              </a:rPr>
              <a:t>Il Tricolore Italiano:</a:t>
            </a:r>
          </a:p>
        </p:txBody>
      </p:sp>
      <p:sp>
        <p:nvSpPr>
          <p:cNvPr id="8" name="CasellaDiTesto 7">
            <a:extLst>
              <a:ext uri="{FF2B5EF4-FFF2-40B4-BE49-F238E27FC236}">
                <a16:creationId xmlns:a16="http://schemas.microsoft.com/office/drawing/2014/main" id="{BFE9E29B-992A-4B27-B313-8C29F8BFC493}"/>
              </a:ext>
            </a:extLst>
          </p:cNvPr>
          <p:cNvSpPr txBox="1"/>
          <p:nvPr/>
        </p:nvSpPr>
        <p:spPr>
          <a:xfrm>
            <a:off x="6606208" y="1383843"/>
            <a:ext cx="4997726" cy="5693866"/>
          </a:xfrm>
          <a:prstGeom prst="rect">
            <a:avLst/>
          </a:prstGeom>
          <a:noFill/>
        </p:spPr>
        <p:txBody>
          <a:bodyPr wrap="square" rtlCol="0">
            <a:spAutoFit/>
          </a:bodyPr>
          <a:lstStyle/>
          <a:p>
            <a:r>
              <a:rPr lang="it-IT" sz="2000" dirty="0">
                <a:latin typeface="Arial Rounded MT Bold" panose="020F0704030504030204" pitchFamily="34" charset="0"/>
              </a:rPr>
              <a:t>Questo è il così detto Tricolore Italiano: oggi costituisce la bandiera della nostra nazione.</a:t>
            </a:r>
          </a:p>
          <a:p>
            <a:r>
              <a:rPr lang="it-IT" sz="2000" dirty="0">
                <a:latin typeface="Arial Rounded MT Bold" panose="020F0704030504030204" pitchFamily="34" charset="0"/>
              </a:rPr>
              <a:t>I colori non sono casuali, ma hanno un significato ben preciso:</a:t>
            </a:r>
          </a:p>
          <a:p>
            <a:pPr marL="342900" indent="-342900">
              <a:buFont typeface="Arial" panose="020B0604020202020204" pitchFamily="34" charset="0"/>
              <a:buChar char="•"/>
            </a:pPr>
            <a:r>
              <a:rPr lang="it-IT" sz="2000" dirty="0">
                <a:latin typeface="Arial Rounded MT Bold" panose="020F0704030504030204" pitchFamily="34" charset="0"/>
              </a:rPr>
              <a:t>Il </a:t>
            </a:r>
            <a:r>
              <a:rPr lang="it-IT" sz="2000" dirty="0">
                <a:highlight>
                  <a:srgbClr val="008000"/>
                </a:highlight>
                <a:latin typeface="Arial Rounded MT Bold" panose="020F0704030504030204" pitchFamily="34" charset="0"/>
              </a:rPr>
              <a:t>VERDE </a:t>
            </a:r>
            <a:r>
              <a:rPr lang="it-IT" sz="2000" dirty="0">
                <a:latin typeface="Arial Rounded MT Bold" panose="020F0704030504030204" pitchFamily="34" charset="0"/>
              </a:rPr>
              <a:t> rappresenta le pianure, i prati e la macchia mediterranea, tipica del Meridione.</a:t>
            </a:r>
          </a:p>
          <a:p>
            <a:pPr marL="342900" indent="-342900">
              <a:buFont typeface="Arial" panose="020B0604020202020204" pitchFamily="34" charset="0"/>
              <a:buChar char="•"/>
            </a:pPr>
            <a:r>
              <a:rPr lang="it-IT" sz="2000" dirty="0">
                <a:latin typeface="Arial Rounded MT Bold" panose="020F0704030504030204" pitchFamily="34" charset="0"/>
              </a:rPr>
              <a:t>Il </a:t>
            </a:r>
            <a:r>
              <a:rPr lang="it-IT" sz="2000" dirty="0">
                <a:solidFill>
                  <a:schemeClr val="tx1">
                    <a:lumMod val="95000"/>
                    <a:lumOff val="5000"/>
                  </a:schemeClr>
                </a:solidFill>
                <a:latin typeface="Arial Rounded MT Bold" panose="020F0704030504030204" pitchFamily="34" charset="0"/>
              </a:rPr>
              <a:t>BIANCO rappresenta la neve che copre le Alpi e gli Appennini</a:t>
            </a:r>
          </a:p>
          <a:p>
            <a:pPr marL="342900" indent="-342900">
              <a:buFont typeface="Arial" panose="020B0604020202020204" pitchFamily="34" charset="0"/>
              <a:buChar char="•"/>
            </a:pPr>
            <a:r>
              <a:rPr lang="it-IT" sz="2000" dirty="0">
                <a:solidFill>
                  <a:schemeClr val="tx1">
                    <a:lumMod val="95000"/>
                    <a:lumOff val="5000"/>
                  </a:schemeClr>
                </a:solidFill>
                <a:latin typeface="Arial Rounded MT Bold" panose="020F0704030504030204" pitchFamily="34" charset="0"/>
              </a:rPr>
              <a:t>Il </a:t>
            </a:r>
            <a:r>
              <a:rPr lang="it-IT" sz="2000" dirty="0">
                <a:solidFill>
                  <a:schemeClr val="tx1">
                    <a:lumMod val="95000"/>
                    <a:lumOff val="5000"/>
                  </a:schemeClr>
                </a:solidFill>
                <a:highlight>
                  <a:srgbClr val="FF0000"/>
                </a:highlight>
                <a:latin typeface="Arial Rounded MT Bold" panose="020F0704030504030204" pitchFamily="34" charset="0"/>
              </a:rPr>
              <a:t>ROSSO </a:t>
            </a:r>
            <a:r>
              <a:rPr lang="it-IT" sz="2000" dirty="0">
                <a:solidFill>
                  <a:schemeClr val="tx1">
                    <a:lumMod val="95000"/>
                    <a:lumOff val="5000"/>
                  </a:schemeClr>
                </a:solidFill>
                <a:latin typeface="Arial Rounded MT Bold" panose="020F0704030504030204" pitchFamily="34" charset="0"/>
              </a:rPr>
              <a:t>rappresenta il sangue versato dai patrioti italiani.</a:t>
            </a:r>
          </a:p>
          <a:p>
            <a:r>
              <a:rPr lang="it-IT" sz="2000" dirty="0">
                <a:solidFill>
                  <a:schemeClr val="tx1">
                    <a:lumMod val="95000"/>
                    <a:lumOff val="5000"/>
                  </a:schemeClr>
                </a:solidFill>
                <a:latin typeface="Arial Rounded MT Bold" panose="020F0704030504030204" pitchFamily="34" charset="0"/>
              </a:rPr>
              <a:t>Secondo un’interpretazione cattolica però, il verde rappresenta anche la speranza (di un’Italia unita), il bianco la Fede (importante valore italiano) e il rosso la carità.</a:t>
            </a:r>
          </a:p>
          <a:p>
            <a:pPr marL="342900" indent="-342900">
              <a:buFont typeface="Arial" panose="020B0604020202020204" pitchFamily="34" charset="0"/>
              <a:buChar char="•"/>
            </a:pPr>
            <a:endParaRPr lang="it-IT" sz="2400" dirty="0">
              <a:latin typeface="Arial Rounded MT Bold" panose="020F0704030504030204" pitchFamily="34" charset="0"/>
            </a:endParaRPr>
          </a:p>
        </p:txBody>
      </p:sp>
      <p:pic>
        <p:nvPicPr>
          <p:cNvPr id="5" name="Immagine 4">
            <a:extLst>
              <a:ext uri="{FF2B5EF4-FFF2-40B4-BE49-F238E27FC236}">
                <a16:creationId xmlns:a16="http://schemas.microsoft.com/office/drawing/2014/main" id="{F895D277-F689-46EF-BDD1-BCCF0497EE3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5922" y="1771469"/>
            <a:ext cx="5507934" cy="36719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5185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F4125D9-2490-4A4D-B826-453033A64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1471613"/>
            <a:ext cx="6857999" cy="9801227"/>
          </a:xfrm>
          <a:prstGeom prst="rect">
            <a:avLst/>
          </a:prstGeom>
        </p:spPr>
      </p:pic>
    </p:spTree>
    <p:extLst>
      <p:ext uri="{BB962C8B-B14F-4D97-AF65-F5344CB8AC3E}">
        <p14:creationId xmlns:p14="http://schemas.microsoft.com/office/powerpoint/2010/main" val="2207381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41754B83-B858-4AB9-A100-C0EE938D2C92}"/>
              </a:ext>
            </a:extLst>
          </p:cNvPr>
          <p:cNvSpPr>
            <a:spLocks noGrp="1"/>
          </p:cNvSpPr>
          <p:nvPr>
            <p:ph type="subTitle" idx="1"/>
          </p:nvPr>
        </p:nvSpPr>
        <p:spPr>
          <a:xfrm>
            <a:off x="1209675" y="1449387"/>
            <a:ext cx="9772650" cy="2551113"/>
          </a:xfrm>
        </p:spPr>
        <p:txBody>
          <a:bodyPr>
            <a:normAutofit/>
          </a:bodyPr>
          <a:lstStyle/>
          <a:p>
            <a:r>
              <a:rPr lang="it-IT" dirty="0"/>
              <a:t>Crediti fotografici:</a:t>
            </a:r>
          </a:p>
          <a:p>
            <a:r>
              <a:rPr lang="it-IT" dirty="0">
                <a:hlinkClick r:id="rId2"/>
              </a:rPr>
              <a:t>www.pixabay.com</a:t>
            </a:r>
            <a:endParaRPr lang="it-IT" dirty="0"/>
          </a:p>
          <a:p>
            <a:r>
              <a:rPr lang="it-IT" dirty="0">
                <a:hlinkClick r:id="rId3"/>
              </a:rPr>
              <a:t>www.hr.wikipedia.org</a:t>
            </a:r>
            <a:endParaRPr lang="it-IT" dirty="0"/>
          </a:p>
          <a:p>
            <a:r>
              <a:rPr lang="it-IT" dirty="0">
                <a:hlinkClick r:id="rId4"/>
              </a:rPr>
              <a:t>www.moveaboutitaly.com</a:t>
            </a:r>
            <a:r>
              <a:rPr lang="it-IT" dirty="0"/>
              <a:t> </a:t>
            </a:r>
          </a:p>
          <a:p>
            <a:endParaRPr lang="it-IT" dirty="0"/>
          </a:p>
        </p:txBody>
      </p:sp>
      <p:sp>
        <p:nvSpPr>
          <p:cNvPr id="6" name="CasellaDiTesto 5">
            <a:extLst>
              <a:ext uri="{FF2B5EF4-FFF2-40B4-BE49-F238E27FC236}">
                <a16:creationId xmlns:a16="http://schemas.microsoft.com/office/drawing/2014/main" id="{9C6C29B3-F9E2-46CB-A480-3C9B1A80AF34}"/>
              </a:ext>
            </a:extLst>
          </p:cNvPr>
          <p:cNvSpPr txBox="1"/>
          <p:nvPr/>
        </p:nvSpPr>
        <p:spPr>
          <a:xfrm>
            <a:off x="4324350" y="4000500"/>
            <a:ext cx="7867650" cy="2123658"/>
          </a:xfrm>
          <a:prstGeom prst="rect">
            <a:avLst/>
          </a:prstGeom>
          <a:noFill/>
        </p:spPr>
        <p:txBody>
          <a:bodyPr wrap="square" rtlCol="0">
            <a:spAutoFit/>
          </a:bodyPr>
          <a:lstStyle/>
          <a:p>
            <a:r>
              <a:rPr lang="it-IT" sz="2400" dirty="0">
                <a:latin typeface="Arial Rounded MT Bold" panose="020F0704030504030204" pitchFamily="34" charset="0"/>
              </a:rPr>
              <a:t>Realizzato da:</a:t>
            </a:r>
          </a:p>
          <a:p>
            <a:endParaRPr lang="it-IT" sz="2000" dirty="0">
              <a:latin typeface="Arial Rounded MT Bold" panose="020F0704030504030204" pitchFamily="34" charset="0"/>
            </a:endParaRPr>
          </a:p>
          <a:p>
            <a:r>
              <a:rPr lang="it-IT" sz="4400" dirty="0">
                <a:highlight>
                  <a:srgbClr val="FFFF00"/>
                </a:highlight>
                <a:latin typeface="Arial Black" panose="020B0A04020102020204" pitchFamily="34" charset="0"/>
                <a:ea typeface="+mj-ea"/>
                <a:cs typeface="+mj-cs"/>
              </a:rPr>
              <a:t>New Geography and Science</a:t>
            </a:r>
          </a:p>
        </p:txBody>
      </p:sp>
      <p:pic>
        <p:nvPicPr>
          <p:cNvPr id="8" name="Immagine 7">
            <a:extLst>
              <a:ext uri="{FF2B5EF4-FFF2-40B4-BE49-F238E27FC236}">
                <a16:creationId xmlns:a16="http://schemas.microsoft.com/office/drawing/2014/main" id="{C5372796-1113-40F8-B1D0-54A386400A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3056" y="3888372"/>
            <a:ext cx="2347914" cy="2347914"/>
          </a:xfrm>
          <a:prstGeom prst="rect">
            <a:avLst/>
          </a:prstGeom>
        </p:spPr>
      </p:pic>
    </p:spTree>
    <p:extLst>
      <p:ext uri="{BB962C8B-B14F-4D97-AF65-F5344CB8AC3E}">
        <p14:creationId xmlns:p14="http://schemas.microsoft.com/office/powerpoint/2010/main" val="2144555087"/>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2266</TotalTime>
  <Words>1292</Words>
  <Application>Microsoft Office PowerPoint</Application>
  <PresentationFormat>Widescreen</PresentationFormat>
  <Paragraphs>93</Paragraphs>
  <Slides>10</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10</vt:i4>
      </vt:variant>
    </vt:vector>
  </HeadingPairs>
  <TitlesOfParts>
    <vt:vector size="17" baseType="lpstr">
      <vt:lpstr>Arial</vt:lpstr>
      <vt:lpstr>Arial Black</vt:lpstr>
      <vt:lpstr>Arial Rounded MT Bold</vt:lpstr>
      <vt:lpstr>Calibri</vt:lpstr>
      <vt:lpstr>Calibri Light</vt:lpstr>
      <vt:lpstr>Engravers MT</vt:lpstr>
      <vt:lpstr>Tema di Office</vt:lpstr>
      <vt:lpstr>L’Inno di Mameli</vt:lpstr>
      <vt:lpstr>Goffredo Mameli: lo scrittore del testo. </vt:lpstr>
      <vt:lpstr>Goffredo Mameli: lo scrittore del testo. </vt:lpstr>
      <vt:lpstr>Goffredo Mameli: lo scrittore del testo. </vt:lpstr>
      <vt:lpstr>Michele Novaro: il compositore dell’Inno. </vt:lpstr>
      <vt:lpstr>Michele Novaro: il compositore dell’Inno. </vt:lpstr>
      <vt:lpstr>Testo integrale (originale) del canto:</vt:lpstr>
      <vt:lpstr>Il Tricolore Italiano:</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Lorenzo Di Ianni</dc:title>
  <dc:creator>Lori</dc:creator>
  <cp:lastModifiedBy>Lori</cp:lastModifiedBy>
  <cp:revision>28</cp:revision>
  <dcterms:created xsi:type="dcterms:W3CDTF">2024-04-12T13:57:28Z</dcterms:created>
  <dcterms:modified xsi:type="dcterms:W3CDTF">2024-04-18T17:31:00Z</dcterms:modified>
</cp:coreProperties>
</file>